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firstSlideNum="0"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7010400" cy="9296400"/>
  <p:embeddedFontLst>
    <p:embeddedFont>
      <p:font typeface="Raleway"/>
      <p:regular r:id="rId25"/>
      <p:bold r:id="rId26"/>
      <p:italic r:id="rId27"/>
      <p:boldItalic r:id="rId28"/>
    </p:embeddedFont>
    <p:embeddedFont>
      <p:font typeface="Aladin"/>
      <p:regular r:id="rId29"/>
    </p:embeddedFont>
    <p:embeddedFont>
      <p:font typeface="Bree Serif"/>
      <p:regular r:id="rId30"/>
    </p:embeddedFont>
    <p:embeddedFont>
      <p:font typeface="Handle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Lavender Pett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adi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andlee-regular.fntdata"/><Relationship Id="rId30" Type="http://schemas.openxmlformats.org/officeDocument/2006/relationships/font" Target="fonts/BreeSerif-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4-12T19:10:42.316">
    <p:pos x="6000" y="0"/>
    <p:text>Brooke do you like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1" y="4415790"/>
            <a:ext cx="5608319" cy="41833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4:notes"/>
          <p:cNvSpPr txBox="1"/>
          <p:nvPr>
            <p:ph idx="1" type="body"/>
          </p:nvPr>
        </p:nvSpPr>
        <p:spPr>
          <a:xfrm>
            <a:off x="701041" y="4415790"/>
            <a:ext cx="5608319" cy="418338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64" name="Google Shape;64;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63d4a980f_3_1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63d4a980f_3_14: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63d4a980f_3_2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63d4a980f_3_20: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63d4a980f_3_2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63d4a980f_3_29: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58b67fa4b_1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58b67fa4b_1_0: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58b67fa4b_1_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8b67fa4b_1_6: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58b67fa4b_1_1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58b67fa4b_1_12: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285e23ed35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85e23ed35_0_0: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22:notes"/>
          <p:cNvSpPr txBox="1"/>
          <p:nvPr>
            <p:ph idx="1" type="body"/>
          </p:nvPr>
        </p:nvSpPr>
        <p:spPr>
          <a:xfrm>
            <a:off x="701041" y="4415790"/>
            <a:ext cx="5608200" cy="418350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65" name="Google Shape;165;p2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a00b72922_0_0:notes"/>
          <p:cNvSpPr txBox="1"/>
          <p:nvPr>
            <p:ph idx="1" type="body"/>
          </p:nvPr>
        </p:nvSpPr>
        <p:spPr>
          <a:xfrm>
            <a:off x="701041" y="4415790"/>
            <a:ext cx="5608200" cy="418350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71" name="Google Shape;171;g5a00b72922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9e1803947_1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9e1803947_1_0: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7:notes"/>
          <p:cNvSpPr txBox="1"/>
          <p:nvPr>
            <p:ph idx="1" type="body"/>
          </p:nvPr>
        </p:nvSpPr>
        <p:spPr>
          <a:xfrm>
            <a:off x="701041" y="4415790"/>
            <a:ext cx="5608319" cy="418338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69" name="Google Shape;69;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9:notes"/>
          <p:cNvSpPr txBox="1"/>
          <p:nvPr>
            <p:ph idx="1" type="body"/>
          </p:nvPr>
        </p:nvSpPr>
        <p:spPr>
          <a:xfrm>
            <a:off x="701041" y="4415790"/>
            <a:ext cx="5608200" cy="418350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75" name="Google Shape;75;p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c1f62cc29d190c2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81" name="Google Shape;81;g4c1f62cc29d190c2_0: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1:notes"/>
          <p:cNvSpPr txBox="1"/>
          <p:nvPr>
            <p:ph idx="1" type="body"/>
          </p:nvPr>
        </p:nvSpPr>
        <p:spPr>
          <a:xfrm>
            <a:off x="701041" y="4415790"/>
            <a:ext cx="5608200" cy="418350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87" name="Google Shape;87;p1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3:notes"/>
          <p:cNvSpPr txBox="1"/>
          <p:nvPr>
            <p:ph idx="1" type="body"/>
          </p:nvPr>
        </p:nvSpPr>
        <p:spPr>
          <a:xfrm>
            <a:off x="701041" y="4415790"/>
            <a:ext cx="5608319" cy="418338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4:notes"/>
          <p:cNvSpPr txBox="1"/>
          <p:nvPr>
            <p:ph idx="1" type="body"/>
          </p:nvPr>
        </p:nvSpPr>
        <p:spPr>
          <a:xfrm>
            <a:off x="701041" y="4415790"/>
            <a:ext cx="5608200" cy="418350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99" name="Google Shape;99;p1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63d4a980f_3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63d4a980f_3_0: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17:notes"/>
          <p:cNvSpPr txBox="1"/>
          <p:nvPr>
            <p:ph idx="1" type="body"/>
          </p:nvPr>
        </p:nvSpPr>
        <p:spPr>
          <a:xfrm>
            <a:off x="701041" y="4415790"/>
            <a:ext cx="5608200" cy="4183500"/>
          </a:xfrm>
          <a:prstGeom prst="rect">
            <a:avLst/>
          </a:prstGeom>
          <a:noFill/>
          <a:ln>
            <a:noFill/>
          </a:ln>
        </p:spPr>
        <p:txBody>
          <a:bodyPr anchorCtr="0" anchor="ctr"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11" name="Google Shape;111;p1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indent="0" lvl="2" marL="0" marR="0" rtl="0" algn="ctr">
              <a:spcBef>
                <a:spcPts val="0"/>
              </a:spcBef>
              <a:spcAft>
                <a:spcPts val="0"/>
              </a:spcAft>
              <a:buSzPts val="2800"/>
              <a:buNone/>
              <a:defRPr sz="1800"/>
            </a:lvl3pPr>
            <a:lvl4pPr indent="0" lvl="3" marL="0" marR="0" rtl="0" algn="ctr">
              <a:spcBef>
                <a:spcPts val="0"/>
              </a:spcBef>
              <a:spcAft>
                <a:spcPts val="0"/>
              </a:spcAft>
              <a:buSzPts val="2800"/>
              <a:buNone/>
              <a:defRPr sz="1800"/>
            </a:lvl4pPr>
            <a:lvl5pPr indent="0" lvl="4" marL="0" marR="0" rtl="0" algn="ctr">
              <a:spcBef>
                <a:spcPts val="0"/>
              </a:spcBef>
              <a:spcAft>
                <a:spcPts val="0"/>
              </a:spcAft>
              <a:buSzPts val="2800"/>
              <a:buNone/>
              <a:defRPr sz="1800"/>
            </a:lvl5pPr>
            <a:lvl6pPr indent="0" lvl="5" marL="457200" marR="0" rtl="0" algn="ctr">
              <a:spcBef>
                <a:spcPts val="0"/>
              </a:spcBef>
              <a:spcAft>
                <a:spcPts val="0"/>
              </a:spcAft>
              <a:buSzPts val="2800"/>
              <a:buNone/>
              <a:defRPr sz="1800"/>
            </a:lvl6pPr>
            <a:lvl7pPr indent="0" lvl="6" marL="914400" marR="0" rtl="0" algn="ctr">
              <a:spcBef>
                <a:spcPts val="0"/>
              </a:spcBef>
              <a:spcAft>
                <a:spcPts val="0"/>
              </a:spcAft>
              <a:buSzPts val="2800"/>
              <a:buNone/>
              <a:defRPr sz="1800"/>
            </a:lvl7pPr>
            <a:lvl8pPr indent="0" lvl="7" marL="1371600" marR="0" rtl="0" algn="ctr">
              <a:spcBef>
                <a:spcPts val="0"/>
              </a:spcBef>
              <a:spcAft>
                <a:spcPts val="0"/>
              </a:spcAft>
              <a:buSzPts val="2800"/>
              <a:buNone/>
              <a:defRPr sz="1800"/>
            </a:lvl8pPr>
            <a:lvl9pPr indent="0" lvl="8" marL="1828800" marR="0" rtl="0" algn="ctr">
              <a:spcBef>
                <a:spcPts val="0"/>
              </a:spcBef>
              <a:spcAft>
                <a:spcPts val="0"/>
              </a:spcAft>
              <a:buSzPts val="28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3" name="Shape 53"/>
        <p:cNvGrpSpPr/>
        <p:nvPr/>
      </p:nvGrpSpPr>
      <p:grpSpPr>
        <a:xfrm>
          <a:off x="0" y="0"/>
          <a:ext cx="0" cy="0"/>
          <a:chOff x="0" y="0"/>
          <a:chExt cx="0" cy="0"/>
        </a:xfrm>
      </p:grpSpPr>
      <p:sp>
        <p:nvSpPr>
          <p:cNvPr id="54" name="Google Shape;54;p1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indent="0" lvl="2" marL="0" marR="0" rtl="0" algn="ctr">
              <a:spcBef>
                <a:spcPts val="0"/>
              </a:spcBef>
              <a:spcAft>
                <a:spcPts val="0"/>
              </a:spcAft>
              <a:buSzPts val="2800"/>
              <a:buNone/>
              <a:defRPr sz="1800"/>
            </a:lvl3pPr>
            <a:lvl4pPr indent="0" lvl="3" marL="0" marR="0" rtl="0" algn="ctr">
              <a:spcBef>
                <a:spcPts val="0"/>
              </a:spcBef>
              <a:spcAft>
                <a:spcPts val="0"/>
              </a:spcAft>
              <a:buSzPts val="2800"/>
              <a:buNone/>
              <a:defRPr sz="1800"/>
            </a:lvl4pPr>
            <a:lvl5pPr indent="0" lvl="4" marL="0" marR="0" rtl="0" algn="ctr">
              <a:spcBef>
                <a:spcPts val="0"/>
              </a:spcBef>
              <a:spcAft>
                <a:spcPts val="0"/>
              </a:spcAft>
              <a:buSzPts val="2800"/>
              <a:buNone/>
              <a:defRPr sz="1800"/>
            </a:lvl5pPr>
            <a:lvl6pPr indent="0" lvl="5" marL="457200" marR="0" rtl="0" algn="ctr">
              <a:spcBef>
                <a:spcPts val="0"/>
              </a:spcBef>
              <a:spcAft>
                <a:spcPts val="0"/>
              </a:spcAft>
              <a:buSzPts val="2800"/>
              <a:buNone/>
              <a:defRPr sz="1800"/>
            </a:lvl6pPr>
            <a:lvl7pPr indent="0" lvl="6" marL="914400" marR="0" rtl="0" algn="ctr">
              <a:spcBef>
                <a:spcPts val="0"/>
              </a:spcBef>
              <a:spcAft>
                <a:spcPts val="0"/>
              </a:spcAft>
              <a:buSzPts val="2800"/>
              <a:buNone/>
              <a:defRPr sz="1800"/>
            </a:lvl7pPr>
            <a:lvl8pPr indent="0" lvl="7" marL="1371600" marR="0" rtl="0" algn="ctr">
              <a:spcBef>
                <a:spcPts val="0"/>
              </a:spcBef>
              <a:spcAft>
                <a:spcPts val="0"/>
              </a:spcAft>
              <a:buSzPts val="2800"/>
              <a:buNone/>
              <a:defRPr sz="1800"/>
            </a:lvl8pPr>
            <a:lvl9pPr indent="0" lvl="8" marL="1828800" marR="0" rtl="0" algn="ctr">
              <a:spcBef>
                <a:spcPts val="0"/>
              </a:spcBef>
              <a:spcAft>
                <a:spcPts val="0"/>
              </a:spcAft>
              <a:buSzPts val="2800"/>
              <a:buNone/>
              <a:defRPr sz="1800"/>
            </a:lvl9pPr>
          </a:lstStyle>
          <a:p/>
        </p:txBody>
      </p:sp>
      <p:sp>
        <p:nvSpPr>
          <p:cNvPr id="55" name="Google Shape;55;p14"/>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6" name="Google Shape;56;p14"/>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57" name="Shape 57"/>
        <p:cNvGrpSpPr/>
        <p:nvPr/>
      </p:nvGrpSpPr>
      <p:grpSpPr>
        <a:xfrm>
          <a:off x="0" y="0"/>
          <a:ext cx="0" cy="0"/>
          <a:chOff x="0" y="0"/>
          <a:chExt cx="0" cy="0"/>
        </a:xfrm>
      </p:grpSpPr>
      <p:sp>
        <p:nvSpPr>
          <p:cNvPr id="58" name="Google Shape;58;p1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indent="0" lvl="2" marL="0" marR="0" rtl="0" algn="ctr">
              <a:spcBef>
                <a:spcPts val="0"/>
              </a:spcBef>
              <a:spcAft>
                <a:spcPts val="0"/>
              </a:spcAft>
              <a:buSzPts val="2800"/>
              <a:buNone/>
              <a:defRPr sz="1800"/>
            </a:lvl3pPr>
            <a:lvl4pPr indent="0" lvl="3" marL="0" marR="0" rtl="0" algn="ctr">
              <a:spcBef>
                <a:spcPts val="0"/>
              </a:spcBef>
              <a:spcAft>
                <a:spcPts val="0"/>
              </a:spcAft>
              <a:buSzPts val="2800"/>
              <a:buNone/>
              <a:defRPr sz="1800"/>
            </a:lvl4pPr>
            <a:lvl5pPr indent="0" lvl="4" marL="0" marR="0" rtl="0" algn="ctr">
              <a:spcBef>
                <a:spcPts val="0"/>
              </a:spcBef>
              <a:spcAft>
                <a:spcPts val="0"/>
              </a:spcAft>
              <a:buSzPts val="2800"/>
              <a:buNone/>
              <a:defRPr sz="1800"/>
            </a:lvl5pPr>
            <a:lvl6pPr indent="0" lvl="5" marL="457200" marR="0" rtl="0" algn="ctr">
              <a:spcBef>
                <a:spcPts val="0"/>
              </a:spcBef>
              <a:spcAft>
                <a:spcPts val="0"/>
              </a:spcAft>
              <a:buSzPts val="2800"/>
              <a:buNone/>
              <a:defRPr sz="1800"/>
            </a:lvl6pPr>
            <a:lvl7pPr indent="0" lvl="6" marL="914400" marR="0" rtl="0" algn="ctr">
              <a:spcBef>
                <a:spcPts val="0"/>
              </a:spcBef>
              <a:spcAft>
                <a:spcPts val="0"/>
              </a:spcAft>
              <a:buSzPts val="2800"/>
              <a:buNone/>
              <a:defRPr sz="1800"/>
            </a:lvl7pPr>
            <a:lvl8pPr indent="0" lvl="7" marL="1371600" marR="0" rtl="0" algn="ctr">
              <a:spcBef>
                <a:spcPts val="0"/>
              </a:spcBef>
              <a:spcAft>
                <a:spcPts val="0"/>
              </a:spcAft>
              <a:buSzPts val="2800"/>
              <a:buNone/>
              <a:defRPr sz="1800"/>
            </a:lvl8pPr>
            <a:lvl9pPr indent="0" lvl="8" marL="1828800" marR="0" rtl="0" algn="ctr">
              <a:spcBef>
                <a:spcPts val="0"/>
              </a:spcBef>
              <a:spcAft>
                <a:spcPts val="0"/>
              </a:spcAft>
              <a:buSzPts val="2800"/>
              <a:buNone/>
              <a:defRPr sz="1800"/>
            </a:lvl9pPr>
          </a:lstStyle>
          <a:p/>
        </p:txBody>
      </p:sp>
      <p:sp>
        <p:nvSpPr>
          <p:cNvPr id="59" name="Google Shape;59;p15"/>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0" name="Google Shape;60;p15"/>
          <p:cNvSpPr txBox="1"/>
          <p:nvPr>
            <p:ph idx="2" type="body"/>
          </p:nvPr>
        </p:nvSpPr>
        <p:spPr>
          <a:xfrm>
            <a:off x="4648200" y="1600200"/>
            <a:ext cx="4038600" cy="218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1" name="Google Shape;61;p15"/>
          <p:cNvSpPr txBox="1"/>
          <p:nvPr>
            <p:ph idx="3" type="body"/>
          </p:nvPr>
        </p:nvSpPr>
        <p:spPr>
          <a:xfrm>
            <a:off x="4648200" y="3938587"/>
            <a:ext cx="4038600" cy="21876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6"/>
          <p:cNvSpPr txBox="1"/>
          <p:nvPr>
            <p:ph idx="1" type="subTitle"/>
          </p:nvPr>
        </p:nvSpPr>
        <p:spPr>
          <a:xfrm>
            <a:off x="0" y="4402175"/>
            <a:ext cx="9144000" cy="24558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Clr>
                <a:schemeClr val="dk1"/>
              </a:buClr>
              <a:buFont typeface="Arial"/>
              <a:buNone/>
            </a:pPr>
            <a:r>
              <a:rPr lang="en-US" sz="3600" u="sng">
                <a:solidFill>
                  <a:srgbClr val="FFFFFF"/>
                </a:solidFill>
                <a:latin typeface="Aladin"/>
                <a:ea typeface="Aladin"/>
                <a:cs typeface="Aladin"/>
                <a:sym typeface="Aladin"/>
              </a:rPr>
              <a:t>Scarlette Burgess-Wren, Teanda Chihwai, Brooke Dyson, Lavender Petty</a:t>
            </a:r>
            <a:endParaRPr sz="3600" u="sng">
              <a:solidFill>
                <a:srgbClr val="FFFFFF"/>
              </a:solidFill>
              <a:latin typeface="Aladin"/>
              <a:ea typeface="Aladin"/>
              <a:cs typeface="Aladin"/>
              <a:sym typeface="Aladin"/>
            </a:endParaRPr>
          </a:p>
          <a:p>
            <a:pPr indent="0" lvl="0" marL="457200" marR="0" rtl="0" algn="ctr">
              <a:lnSpc>
                <a:spcPct val="100000"/>
              </a:lnSpc>
              <a:spcBef>
                <a:spcPts val="0"/>
              </a:spcBef>
              <a:spcAft>
                <a:spcPts val="0"/>
              </a:spcAft>
              <a:buClr>
                <a:schemeClr val="dk1"/>
              </a:buClr>
              <a:buFont typeface="Arial"/>
              <a:buNone/>
            </a:pPr>
            <a:r>
              <a:rPr i="0" lang="en-US" sz="4000" u="none" cap="none" strike="noStrike">
                <a:solidFill>
                  <a:srgbClr val="AF8BFF"/>
                </a:solidFill>
                <a:latin typeface="Aladin"/>
                <a:ea typeface="Aladin"/>
                <a:cs typeface="Aladin"/>
                <a:sym typeface="Aladin"/>
              </a:rPr>
              <a:t>Walker Mill Middle School </a:t>
            </a:r>
            <a:r>
              <a:rPr lang="en-US" sz="4000">
                <a:solidFill>
                  <a:srgbClr val="AF8BFF"/>
                </a:solidFill>
                <a:latin typeface="Aladin"/>
                <a:ea typeface="Aladin"/>
                <a:cs typeface="Aladin"/>
                <a:sym typeface="Aladin"/>
              </a:rPr>
              <a:t>2018</a:t>
            </a:r>
            <a:r>
              <a:rPr i="0" lang="en-US" sz="4000" u="none" cap="none" strike="noStrike">
                <a:solidFill>
                  <a:srgbClr val="AF8BFF"/>
                </a:solidFill>
                <a:latin typeface="Aladin"/>
                <a:ea typeface="Aladin"/>
                <a:cs typeface="Aladin"/>
                <a:sym typeface="Aladin"/>
              </a:rPr>
              <a:t> -  201</a:t>
            </a:r>
            <a:r>
              <a:rPr lang="en-US" sz="4000">
                <a:solidFill>
                  <a:srgbClr val="AF8BFF"/>
                </a:solidFill>
                <a:latin typeface="Aladin"/>
                <a:ea typeface="Aladin"/>
                <a:cs typeface="Aladin"/>
                <a:sym typeface="Aladin"/>
              </a:rPr>
              <a:t>9 Ms.Epps/Park</a:t>
            </a:r>
            <a:r>
              <a:rPr i="0" lang="en-US" sz="4000" u="none" cap="none" strike="noStrike">
                <a:solidFill>
                  <a:srgbClr val="AF8BFF"/>
                </a:solidFill>
                <a:latin typeface="Aladin"/>
                <a:ea typeface="Aladin"/>
                <a:cs typeface="Aladin"/>
                <a:sym typeface="Aladin"/>
              </a:rPr>
              <a:t>							Mod</a:t>
            </a:r>
            <a:r>
              <a:rPr lang="en-US" sz="4000">
                <a:solidFill>
                  <a:srgbClr val="AF8BFF"/>
                </a:solidFill>
                <a:latin typeface="Aladin"/>
                <a:ea typeface="Aladin"/>
                <a:cs typeface="Aladin"/>
                <a:sym typeface="Aladin"/>
              </a:rPr>
              <a:t> 5</a:t>
            </a:r>
            <a:endParaRPr i="0" sz="4000" u="none" cap="none" strike="noStrike">
              <a:solidFill>
                <a:srgbClr val="AF8BFF"/>
              </a:solidFill>
              <a:latin typeface="Aladin"/>
              <a:ea typeface="Aladin"/>
              <a:cs typeface="Aladin"/>
              <a:sym typeface="Aladin"/>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5"/>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9600">
                <a:solidFill>
                  <a:srgbClr val="00FFFF"/>
                </a:solidFill>
                <a:latin typeface="Aladin"/>
                <a:ea typeface="Aladin"/>
                <a:cs typeface="Aladin"/>
                <a:sym typeface="Aladin"/>
              </a:rPr>
              <a:t>Procedures</a:t>
            </a:r>
            <a:endParaRPr sz="9600">
              <a:solidFill>
                <a:srgbClr val="00FFFF"/>
              </a:solidFill>
              <a:latin typeface="Aladin"/>
              <a:ea typeface="Aladin"/>
              <a:cs typeface="Aladin"/>
              <a:sym typeface="Aladin"/>
            </a:endParaRPr>
          </a:p>
        </p:txBody>
      </p:sp>
      <p:sp>
        <p:nvSpPr>
          <p:cNvPr id="121" name="Google Shape;121;p25"/>
          <p:cNvSpPr txBox="1"/>
          <p:nvPr>
            <p:ph idx="1" type="body"/>
          </p:nvPr>
        </p:nvSpPr>
        <p:spPr>
          <a:xfrm>
            <a:off x="74750" y="-332050"/>
            <a:ext cx="9069300" cy="68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p25"/>
          <p:cNvSpPr txBox="1"/>
          <p:nvPr/>
        </p:nvSpPr>
        <p:spPr>
          <a:xfrm>
            <a:off x="4612875" y="2058575"/>
            <a:ext cx="73314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nvSpPr>
        <p:spPr>
          <a:xfrm>
            <a:off x="4765275" y="2210975"/>
            <a:ext cx="73314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6"/>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9600">
                <a:solidFill>
                  <a:srgbClr val="00FFFF"/>
                </a:solidFill>
                <a:latin typeface="Aladin"/>
                <a:ea typeface="Aladin"/>
                <a:cs typeface="Aladin"/>
                <a:sym typeface="Aladin"/>
              </a:rPr>
              <a:t>Procedures</a:t>
            </a:r>
            <a:endParaRPr sz="9600">
              <a:solidFill>
                <a:srgbClr val="00FFFF"/>
              </a:solidFill>
              <a:latin typeface="Aladin"/>
              <a:ea typeface="Aladin"/>
              <a:cs typeface="Aladin"/>
              <a:sym typeface="Aladin"/>
            </a:endParaRPr>
          </a:p>
        </p:txBody>
      </p:sp>
      <p:sp>
        <p:nvSpPr>
          <p:cNvPr id="129" name="Google Shape;129;p26"/>
          <p:cNvSpPr txBox="1"/>
          <p:nvPr>
            <p:ph idx="1" type="body"/>
          </p:nvPr>
        </p:nvSpPr>
        <p:spPr>
          <a:xfrm>
            <a:off x="0" y="1079450"/>
            <a:ext cx="8839500" cy="5535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US" sz="1800">
                <a:solidFill>
                  <a:schemeClr val="dk1"/>
                </a:solidFill>
                <a:latin typeface="Handlee"/>
                <a:ea typeface="Handlee"/>
                <a:cs typeface="Handlee"/>
                <a:sym typeface="Handlee"/>
              </a:rPr>
              <a:t>.</a:t>
            </a:r>
            <a:endParaRPr sz="1800">
              <a:solidFill>
                <a:schemeClr val="dk1"/>
              </a:solidFill>
              <a:latin typeface="Handlee"/>
              <a:ea typeface="Handlee"/>
              <a:cs typeface="Handlee"/>
              <a:sym typeface="Handlee"/>
            </a:endParaRPr>
          </a:p>
          <a:p>
            <a:pPr indent="0" lvl="0" marL="457200" rtl="0" algn="l">
              <a:spcBef>
                <a:spcPts val="0"/>
              </a:spcBef>
              <a:spcAft>
                <a:spcPts val="0"/>
              </a:spcAft>
              <a:buNone/>
            </a:pPr>
            <a:r>
              <a:t/>
            </a:r>
            <a:endParaRPr sz="2400"/>
          </a:p>
        </p:txBody>
      </p:sp>
      <p:sp>
        <p:nvSpPr>
          <p:cNvPr id="130" name="Google Shape;130;p26"/>
          <p:cNvSpPr txBox="1"/>
          <p:nvPr>
            <p:ph idx="2" type="body"/>
          </p:nvPr>
        </p:nvSpPr>
        <p:spPr>
          <a:xfrm>
            <a:off x="26015075" y="1279600"/>
            <a:ext cx="4911600" cy="5335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9600">
                <a:solidFill>
                  <a:srgbClr val="00FFFF"/>
                </a:solidFill>
                <a:latin typeface="Aladin"/>
                <a:ea typeface="Aladin"/>
                <a:cs typeface="Aladin"/>
                <a:sym typeface="Aladin"/>
              </a:rPr>
              <a:t>Procedures</a:t>
            </a:r>
            <a:endParaRPr sz="9600">
              <a:solidFill>
                <a:srgbClr val="00FFFF"/>
              </a:solidFill>
              <a:latin typeface="Aladin"/>
              <a:ea typeface="Aladin"/>
              <a:cs typeface="Aladin"/>
              <a:sym typeface="Aladin"/>
            </a:endParaRPr>
          </a:p>
        </p:txBody>
      </p:sp>
      <p:sp>
        <p:nvSpPr>
          <p:cNvPr id="136" name="Google Shape;136;p27"/>
          <p:cNvSpPr txBox="1"/>
          <p:nvPr>
            <p:ph idx="1" type="body"/>
          </p:nvPr>
        </p:nvSpPr>
        <p:spPr>
          <a:xfrm>
            <a:off x="0" y="1342875"/>
            <a:ext cx="9144000" cy="2748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t/>
            </a:r>
            <a:endParaRPr sz="2400">
              <a:solidFill>
                <a:schemeClr val="dk1"/>
              </a:solidFill>
              <a:latin typeface="Handlee"/>
              <a:ea typeface="Handlee"/>
              <a:cs typeface="Handlee"/>
              <a:sym typeface="Handlee"/>
            </a:endParaRPr>
          </a:p>
          <a:p>
            <a:pPr indent="0" lvl="0" marL="457200" rtl="0" algn="l">
              <a:spcBef>
                <a:spcPts val="0"/>
              </a:spcBef>
              <a:spcAft>
                <a:spcPts val="0"/>
              </a:spcAft>
              <a:buClr>
                <a:schemeClr val="dk1"/>
              </a:buClr>
              <a:buSzPts val="1100"/>
              <a:buFont typeface="Arial"/>
              <a:buNone/>
            </a:pPr>
            <a:r>
              <a:t/>
            </a:r>
            <a:endParaRPr sz="2400">
              <a:solidFill>
                <a:schemeClr val="dk1"/>
              </a:solidFill>
              <a:latin typeface="Handlee"/>
              <a:ea typeface="Handlee"/>
              <a:cs typeface="Handlee"/>
              <a:sym typeface="Handlee"/>
            </a:endParaRPr>
          </a:p>
          <a:p>
            <a:pPr indent="0" lvl="0" marL="457200" rtl="0" algn="l">
              <a:spcBef>
                <a:spcPts val="0"/>
              </a:spcBef>
              <a:spcAft>
                <a:spcPts val="0"/>
              </a:spcAft>
              <a:buClr>
                <a:schemeClr val="dk1"/>
              </a:buClr>
              <a:buSzPts val="1100"/>
              <a:buFont typeface="Arial"/>
              <a:buNone/>
            </a:pPr>
            <a:r>
              <a:t/>
            </a:r>
            <a:endParaRPr sz="2400">
              <a:solidFill>
                <a:schemeClr val="dk1"/>
              </a:solidFill>
              <a:latin typeface="Handlee"/>
              <a:ea typeface="Handlee"/>
              <a:cs typeface="Handlee"/>
              <a:sym typeface="Handlee"/>
            </a:endParaRPr>
          </a:p>
          <a:p>
            <a:pPr indent="0" lvl="0" marL="457200" rtl="0" algn="l">
              <a:spcBef>
                <a:spcPts val="0"/>
              </a:spcBef>
              <a:spcAft>
                <a:spcPts val="0"/>
              </a:spcAft>
              <a:buClr>
                <a:schemeClr val="dk1"/>
              </a:buClr>
              <a:buSzPts val="1100"/>
              <a:buFont typeface="Arial"/>
              <a:buNone/>
            </a:pPr>
            <a:r>
              <a:t/>
            </a:r>
            <a:endParaRPr sz="2400">
              <a:solidFill>
                <a:schemeClr val="dk1"/>
              </a:solidFill>
              <a:latin typeface="Handlee"/>
              <a:ea typeface="Handlee"/>
              <a:cs typeface="Handlee"/>
              <a:sym typeface="Handlee"/>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9600">
                <a:solidFill>
                  <a:srgbClr val="00FFFF"/>
                </a:solidFill>
                <a:latin typeface="Aladin"/>
                <a:ea typeface="Aladin"/>
                <a:cs typeface="Aladin"/>
                <a:sym typeface="Aladin"/>
              </a:rPr>
              <a:t>Graphs continued...</a:t>
            </a:r>
            <a:endParaRPr b="1" sz="9600">
              <a:solidFill>
                <a:srgbClr val="00FFFF"/>
              </a:solidFill>
              <a:latin typeface="Aladin"/>
              <a:ea typeface="Aladin"/>
              <a:cs typeface="Aladin"/>
              <a:sym typeface="Aladin"/>
            </a:endParaRPr>
          </a:p>
        </p:txBody>
      </p:sp>
      <p:pic>
        <p:nvPicPr>
          <p:cNvPr id="142" name="Google Shape;142;p28" title="Pine Pink"/>
          <p:cNvPicPr preferRelativeResize="0"/>
          <p:nvPr/>
        </p:nvPicPr>
        <p:blipFill>
          <a:blip r:embed="rId3">
            <a:alphaModFix/>
          </a:blip>
          <a:stretch>
            <a:fillRect/>
          </a:stretch>
        </p:blipFill>
        <p:spPr>
          <a:xfrm>
            <a:off x="0" y="2166950"/>
            <a:ext cx="9143999" cy="4691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9600">
                <a:solidFill>
                  <a:srgbClr val="00FFFF"/>
                </a:solidFill>
                <a:latin typeface="Aladin"/>
                <a:ea typeface="Aladin"/>
                <a:cs typeface="Aladin"/>
                <a:sym typeface="Aladin"/>
              </a:rPr>
              <a:t>Graphs conutined... </a:t>
            </a:r>
            <a:endParaRPr b="1" sz="9600">
              <a:solidFill>
                <a:srgbClr val="00FFFF"/>
              </a:solidFill>
              <a:latin typeface="Aladin"/>
              <a:ea typeface="Aladin"/>
              <a:cs typeface="Aladin"/>
              <a:sym typeface="Aladin"/>
            </a:endParaRPr>
          </a:p>
        </p:txBody>
      </p:sp>
      <p:pic>
        <p:nvPicPr>
          <p:cNvPr id="148" name="Google Shape;148;p29" title="Pine Pink"/>
          <p:cNvPicPr preferRelativeResize="0"/>
          <p:nvPr/>
        </p:nvPicPr>
        <p:blipFill>
          <a:blip r:embed="rId3">
            <a:alphaModFix/>
          </a:blip>
          <a:stretch>
            <a:fillRect/>
          </a:stretch>
        </p:blipFill>
        <p:spPr>
          <a:xfrm>
            <a:off x="0" y="2124675"/>
            <a:ext cx="9144000" cy="4776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152" name="Shape 152"/>
        <p:cNvGrpSpPr/>
        <p:nvPr/>
      </p:nvGrpSpPr>
      <p:grpSpPr>
        <a:xfrm>
          <a:off x="0" y="0"/>
          <a:ext cx="0" cy="0"/>
          <a:chOff x="0" y="0"/>
          <a:chExt cx="0" cy="0"/>
        </a:xfrm>
      </p:grpSpPr>
      <p:sp>
        <p:nvSpPr>
          <p:cNvPr id="153" name="Google Shape;153;p30"/>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9600">
                <a:solidFill>
                  <a:srgbClr val="00FFFF"/>
                </a:solidFill>
                <a:latin typeface="Aladin"/>
                <a:ea typeface="Aladin"/>
                <a:cs typeface="Aladin"/>
                <a:sym typeface="Aladin"/>
              </a:rPr>
              <a:t>Graphs continued...</a:t>
            </a:r>
            <a:endParaRPr b="1" sz="9600">
              <a:solidFill>
                <a:srgbClr val="00FFFF"/>
              </a:solidFill>
              <a:latin typeface="Aladin"/>
              <a:ea typeface="Aladin"/>
              <a:cs typeface="Aladin"/>
              <a:sym typeface="Aladin"/>
            </a:endParaRPr>
          </a:p>
        </p:txBody>
      </p:sp>
      <p:pic>
        <p:nvPicPr>
          <p:cNvPr id="154" name="Google Shape;154;p30" title="Pine Pink: All Treatments"/>
          <p:cNvPicPr preferRelativeResize="0"/>
          <p:nvPr/>
        </p:nvPicPr>
        <p:blipFill>
          <a:blip r:embed="rId3">
            <a:alphaModFix/>
          </a:blip>
          <a:stretch>
            <a:fillRect/>
          </a:stretch>
        </p:blipFill>
        <p:spPr>
          <a:xfrm>
            <a:off x="0" y="1719275"/>
            <a:ext cx="9144000" cy="513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9600">
                <a:solidFill>
                  <a:srgbClr val="00FFFF"/>
                </a:solidFill>
                <a:latin typeface="Aladin"/>
                <a:ea typeface="Aladin"/>
                <a:cs typeface="Aladin"/>
                <a:sym typeface="Aladin"/>
              </a:rPr>
              <a:t>Pictures</a:t>
            </a:r>
            <a:r>
              <a:rPr b="1" lang="en-US" sz="3600">
                <a:solidFill>
                  <a:srgbClr val="00FFFF"/>
                </a:solidFill>
              </a:rPr>
              <a:t> </a:t>
            </a:r>
            <a:endParaRPr b="1" sz="3600">
              <a:solidFill>
                <a:srgbClr val="00FFFF"/>
              </a:solidFill>
            </a:endParaRPr>
          </a:p>
        </p:txBody>
      </p:sp>
      <p:pic>
        <p:nvPicPr>
          <p:cNvPr id="160" name="Google Shape;160;p31"/>
          <p:cNvPicPr preferRelativeResize="0"/>
          <p:nvPr/>
        </p:nvPicPr>
        <p:blipFill>
          <a:blip r:embed="rId4">
            <a:alphaModFix/>
          </a:blip>
          <a:stretch>
            <a:fillRect/>
          </a:stretch>
        </p:blipFill>
        <p:spPr>
          <a:xfrm rot="5">
            <a:off x="4765100" y="4407528"/>
            <a:ext cx="4378899" cy="2343694"/>
          </a:xfrm>
          <a:prstGeom prst="rect">
            <a:avLst/>
          </a:prstGeom>
          <a:noFill/>
          <a:ln cap="flat" cmpd="sng" w="38100">
            <a:solidFill>
              <a:srgbClr val="00FFFF"/>
            </a:solidFill>
            <a:prstDash val="solid"/>
            <a:round/>
            <a:headEnd len="sm" w="sm" type="none"/>
            <a:tailEnd len="sm" w="sm" type="none"/>
          </a:ln>
        </p:spPr>
      </p:pic>
      <p:pic>
        <p:nvPicPr>
          <p:cNvPr id="161" name="Google Shape;161;p31"/>
          <p:cNvPicPr preferRelativeResize="0"/>
          <p:nvPr/>
        </p:nvPicPr>
        <p:blipFill>
          <a:blip r:embed="rId5">
            <a:alphaModFix/>
          </a:blip>
          <a:stretch>
            <a:fillRect/>
          </a:stretch>
        </p:blipFill>
        <p:spPr>
          <a:xfrm>
            <a:off x="99750" y="4407550"/>
            <a:ext cx="4352576" cy="2343650"/>
          </a:xfrm>
          <a:prstGeom prst="rect">
            <a:avLst/>
          </a:prstGeom>
          <a:noFill/>
          <a:ln cap="flat" cmpd="sng" w="38100">
            <a:solidFill>
              <a:srgbClr val="00FFFF"/>
            </a:solidFill>
            <a:prstDash val="solid"/>
            <a:round/>
            <a:headEnd len="sm" w="sm" type="none"/>
            <a:tailEnd len="sm" w="sm" type="none"/>
          </a:ln>
        </p:spPr>
      </p:pic>
      <p:pic>
        <p:nvPicPr>
          <p:cNvPr id="162" name="Google Shape;162;p31"/>
          <p:cNvPicPr preferRelativeResize="0"/>
          <p:nvPr/>
        </p:nvPicPr>
        <p:blipFill rotWithShape="1">
          <a:blip r:embed="rId6">
            <a:alphaModFix/>
          </a:blip>
          <a:srcRect b="14908" l="0" r="9624" t="0"/>
          <a:stretch/>
        </p:blipFill>
        <p:spPr>
          <a:xfrm>
            <a:off x="2382550" y="1869938"/>
            <a:ext cx="4378899" cy="2450226"/>
          </a:xfrm>
          <a:prstGeom prst="rect">
            <a:avLst/>
          </a:prstGeom>
          <a:noFill/>
          <a:ln cap="flat" cmpd="sng" w="38100">
            <a:solidFill>
              <a:srgbClr val="00FFFF"/>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166" name="Shape 166"/>
        <p:cNvGrpSpPr/>
        <p:nvPr/>
      </p:nvGrpSpPr>
      <p:grpSpPr>
        <a:xfrm>
          <a:off x="0" y="0"/>
          <a:ext cx="0" cy="0"/>
          <a:chOff x="0" y="0"/>
          <a:chExt cx="0" cy="0"/>
        </a:xfrm>
      </p:grpSpPr>
      <p:sp>
        <p:nvSpPr>
          <p:cNvPr id="167" name="Google Shape;167;p32"/>
          <p:cNvSpPr txBox="1"/>
          <p:nvPr>
            <p:ph idx="1" type="body"/>
          </p:nvPr>
        </p:nvSpPr>
        <p:spPr>
          <a:xfrm>
            <a:off x="0" y="1063325"/>
            <a:ext cx="9144000" cy="5957100"/>
          </a:xfrm>
          <a:prstGeom prst="rect">
            <a:avLst/>
          </a:prstGeom>
          <a:noFill/>
          <a:ln cap="flat" cmpd="sng" w="9525">
            <a:solidFill>
              <a:srgbClr val="6D9EEB">
                <a:alpha val="0"/>
              </a:srgbClr>
            </a:solidFill>
            <a:prstDash val="solid"/>
            <a:round/>
            <a:headEnd len="sm" w="sm" type="none"/>
            <a:tailEnd len="sm" w="sm" type="none"/>
          </a:ln>
        </p:spPr>
        <p:txBody>
          <a:bodyPr anchorCtr="0" anchor="t" bIns="45700" lIns="91425" spcFirstLastPara="1" rIns="91425" wrap="square" tIns="45700">
            <a:noAutofit/>
          </a:bodyPr>
          <a:lstStyle/>
          <a:p>
            <a:pPr indent="457200" lvl="0" marL="0" rtl="0" algn="l">
              <a:spcBef>
                <a:spcPts val="0"/>
              </a:spcBef>
              <a:spcAft>
                <a:spcPts val="0"/>
              </a:spcAft>
              <a:buClr>
                <a:schemeClr val="dk1"/>
              </a:buClr>
              <a:buSzPts val="1100"/>
              <a:buFont typeface="Arial"/>
              <a:buNone/>
            </a:pPr>
            <a:r>
              <a:rPr lang="en-US" sz="1900">
                <a:solidFill>
                  <a:schemeClr val="dk1"/>
                </a:solidFill>
                <a:latin typeface="Raleway"/>
                <a:ea typeface="Raleway"/>
                <a:cs typeface="Raleway"/>
                <a:sym typeface="Raleway"/>
              </a:rPr>
              <a:t>Our hypothesis was that the orchids in the fungi group would do the best out if all three. Our hypothesis was proven to be mostly incorrect because the control group ended up doing the best. The fertilizer had all 8 plants at the first measurement, then went down to 7 plants at the 2nd measuring.  In each measurement the fungi and fertilizer went down on average 1 to 2 plants. They ended up evening out the amount left over for the last measuring. The control group only lost 1 plant the entire experiment, which was on the 6th measurement.  In the final measurement 7 control ,5 fertilizer and 5 fungi were alive for the pine pink orchids. </a:t>
            </a:r>
            <a:endParaRPr sz="1900">
              <a:solidFill>
                <a:schemeClr val="dk1"/>
              </a:solidFill>
              <a:latin typeface="Raleway"/>
              <a:ea typeface="Raleway"/>
              <a:cs typeface="Raleway"/>
              <a:sym typeface="Raleway"/>
            </a:endParaRPr>
          </a:p>
          <a:p>
            <a:pPr indent="457200" lvl="0" marL="0" rtl="0" algn="l">
              <a:spcBef>
                <a:spcPts val="0"/>
              </a:spcBef>
              <a:spcAft>
                <a:spcPts val="0"/>
              </a:spcAft>
              <a:buClr>
                <a:schemeClr val="dk1"/>
              </a:buClr>
              <a:buSzPts val="1100"/>
              <a:buFont typeface="Arial"/>
              <a:buNone/>
            </a:pPr>
            <a:r>
              <a:rPr lang="en-US" sz="1900">
                <a:solidFill>
                  <a:schemeClr val="dk1"/>
                </a:solidFill>
                <a:latin typeface="Raleway"/>
                <a:ea typeface="Raleway"/>
                <a:cs typeface="Raleway"/>
                <a:sym typeface="Raleway"/>
              </a:rPr>
              <a:t>Early on in the experiment, the majority of the three treatments were starting to grow new shoots. It started with the fertilizer treatments, and then the fungi shortly after. At the third measurement, all the treatments had at least one plant with an extra shoot. </a:t>
            </a:r>
            <a:endParaRPr sz="1900">
              <a:solidFill>
                <a:schemeClr val="dk1"/>
              </a:solidFill>
              <a:latin typeface="Raleway"/>
              <a:ea typeface="Raleway"/>
              <a:cs typeface="Raleway"/>
              <a:sym typeface="Raleway"/>
            </a:endParaRPr>
          </a:p>
          <a:p>
            <a:pPr indent="457200" lvl="0" marL="0" rtl="0" algn="l">
              <a:spcBef>
                <a:spcPts val="0"/>
              </a:spcBef>
              <a:spcAft>
                <a:spcPts val="0"/>
              </a:spcAft>
              <a:buClr>
                <a:schemeClr val="dk1"/>
              </a:buClr>
              <a:buSzPts val="1100"/>
              <a:buFont typeface="Arial"/>
              <a:buNone/>
            </a:pPr>
            <a:r>
              <a:rPr lang="en-US" sz="1900">
                <a:solidFill>
                  <a:schemeClr val="dk1"/>
                </a:solidFill>
                <a:latin typeface="Raleway"/>
                <a:ea typeface="Raleway"/>
                <a:cs typeface="Raleway"/>
                <a:sym typeface="Raleway"/>
              </a:rPr>
              <a:t> At the first measurement the fungus and control groups were at 100mm and the fertilizer wasat 75 mm. Then all the treatments  declined except for the fertilizer which went up slightly at the second measurement..It went down at the third measurement to around 50 millimeters, giving the control treatment the tallest central leaf.In the seventh measurement the control, fertilizer and fungus met up at around 50 mm for the leaf height.</a:t>
            </a:r>
            <a:endParaRPr sz="1900">
              <a:solidFill>
                <a:schemeClr val="dk1"/>
              </a:solidFill>
              <a:latin typeface="Raleway"/>
              <a:ea typeface="Raleway"/>
              <a:cs typeface="Raleway"/>
              <a:sym typeface="Raleway"/>
            </a:endParaRPr>
          </a:p>
          <a:p>
            <a:pPr indent="0" lvl="0" marL="0" marR="0" rtl="0" algn="ctr">
              <a:lnSpc>
                <a:spcPct val="100000"/>
              </a:lnSpc>
              <a:spcBef>
                <a:spcPts val="0"/>
              </a:spcBef>
              <a:spcAft>
                <a:spcPts val="0"/>
              </a:spcAft>
              <a:buNone/>
            </a:pPr>
            <a:r>
              <a:t/>
            </a:r>
            <a:endParaRPr sz="1900">
              <a:latin typeface="Raleway"/>
              <a:ea typeface="Raleway"/>
              <a:cs typeface="Raleway"/>
              <a:sym typeface="Raleway"/>
            </a:endParaRPr>
          </a:p>
        </p:txBody>
      </p:sp>
      <p:sp>
        <p:nvSpPr>
          <p:cNvPr id="168" name="Google Shape;168;p32"/>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9600" u="none" cap="none" strike="noStrike">
                <a:solidFill>
                  <a:srgbClr val="00FFFF"/>
                </a:solidFill>
                <a:latin typeface="Aladin"/>
                <a:ea typeface="Aladin"/>
                <a:cs typeface="Aladin"/>
                <a:sym typeface="Aladin"/>
              </a:rPr>
              <a:t>Results</a:t>
            </a:r>
            <a:endParaRPr b="1" sz="9600">
              <a:solidFill>
                <a:srgbClr val="00FFFF"/>
              </a:solidFill>
              <a:latin typeface="Aladin"/>
              <a:ea typeface="Aladin"/>
              <a:cs typeface="Aladin"/>
              <a:sym typeface="Aladin"/>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172" name="Shape 172"/>
        <p:cNvGrpSpPr/>
        <p:nvPr/>
      </p:nvGrpSpPr>
      <p:grpSpPr>
        <a:xfrm>
          <a:off x="0" y="0"/>
          <a:ext cx="0" cy="0"/>
          <a:chOff x="0" y="0"/>
          <a:chExt cx="0" cy="0"/>
        </a:xfrm>
      </p:grpSpPr>
      <p:sp>
        <p:nvSpPr>
          <p:cNvPr id="173" name="Google Shape;173;p33"/>
          <p:cNvSpPr txBox="1"/>
          <p:nvPr>
            <p:ph type="title"/>
          </p:nvPr>
        </p:nvSpPr>
        <p:spPr>
          <a:xfrm>
            <a:off x="457200" y="-84213"/>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9600" cap="none" strike="noStrike">
                <a:solidFill>
                  <a:srgbClr val="38DEFF"/>
                </a:solidFill>
                <a:latin typeface="Aladin"/>
                <a:ea typeface="Aladin"/>
                <a:cs typeface="Aladin"/>
                <a:sym typeface="Aladin"/>
              </a:rPr>
              <a:t>Conclusion</a:t>
            </a:r>
            <a:endParaRPr b="1" sz="9600">
              <a:solidFill>
                <a:srgbClr val="38DEFF"/>
              </a:solidFill>
              <a:latin typeface="Aladin"/>
              <a:ea typeface="Aladin"/>
              <a:cs typeface="Aladin"/>
              <a:sym typeface="Aladin"/>
            </a:endParaRPr>
          </a:p>
        </p:txBody>
      </p:sp>
      <p:sp>
        <p:nvSpPr>
          <p:cNvPr id="174" name="Google Shape;174;p33"/>
          <p:cNvSpPr txBox="1"/>
          <p:nvPr>
            <p:ph idx="1" type="body"/>
          </p:nvPr>
        </p:nvSpPr>
        <p:spPr>
          <a:xfrm>
            <a:off x="77400" y="959575"/>
            <a:ext cx="8989200" cy="5799300"/>
          </a:xfrm>
          <a:prstGeom prst="rect">
            <a:avLst/>
          </a:prstGeom>
          <a:noFill/>
          <a:ln cap="flat" cmpd="sng" w="9525">
            <a:solidFill>
              <a:srgbClr val="000000">
                <a:alpha val="0"/>
              </a:srgbClr>
            </a:solidFill>
            <a:prstDash val="solid"/>
            <a:round/>
            <a:headEnd len="sm" w="sm" type="none"/>
            <a:tailEnd len="sm" w="sm" type="none"/>
          </a:ln>
        </p:spPr>
        <p:txBody>
          <a:bodyPr anchorCtr="0" anchor="t" bIns="45700" lIns="91425" spcFirstLastPara="1" rIns="0" wrap="square" tIns="45700">
            <a:noAutofit/>
          </a:bodyPr>
          <a:lstStyle/>
          <a:p>
            <a:pPr indent="457200" lvl="0" marL="0" rtl="0" algn="l">
              <a:spcBef>
                <a:spcPts val="0"/>
              </a:spcBef>
              <a:spcAft>
                <a:spcPts val="0"/>
              </a:spcAft>
              <a:buClr>
                <a:schemeClr val="dk1"/>
              </a:buClr>
              <a:buFont typeface="Arial"/>
              <a:buNone/>
            </a:pPr>
            <a:r>
              <a:rPr lang="en-US" sz="2200">
                <a:solidFill>
                  <a:schemeClr val="dk1"/>
                </a:solidFill>
                <a:latin typeface="Raleway"/>
                <a:ea typeface="Raleway"/>
                <a:cs typeface="Raleway"/>
                <a:sym typeface="Raleway"/>
              </a:rPr>
              <a:t>We hypothesized that if the pine pink orchids were in the fungi treatment they would do the best out of the three. We believe that the data shows that our hypothesis was primarily wrong. One reason for this is the orchids with the fungi treatment died off more rapidly than the other two treatments. Although in the end, both the fungi and fertilizer treatments had the same amount of plants alive which was 5 but the control group had 7 plants alive.</a:t>
            </a:r>
            <a:endParaRPr sz="2200">
              <a:solidFill>
                <a:schemeClr val="dk1"/>
              </a:solidFill>
              <a:latin typeface="Raleway"/>
              <a:ea typeface="Raleway"/>
              <a:cs typeface="Raleway"/>
              <a:sym typeface="Raleway"/>
            </a:endParaRPr>
          </a:p>
          <a:p>
            <a:pPr indent="457200" lvl="0" marL="0" rtl="0" algn="l">
              <a:spcBef>
                <a:spcPts val="0"/>
              </a:spcBef>
              <a:spcAft>
                <a:spcPts val="0"/>
              </a:spcAft>
              <a:buClr>
                <a:schemeClr val="dk1"/>
              </a:buClr>
              <a:buFont typeface="Arial"/>
              <a:buNone/>
            </a:pPr>
            <a:r>
              <a:rPr lang="en-US" sz="2200">
                <a:solidFill>
                  <a:schemeClr val="dk1"/>
                </a:solidFill>
                <a:latin typeface="Raleway"/>
                <a:ea typeface="Raleway"/>
                <a:cs typeface="Raleway"/>
                <a:sym typeface="Raleway"/>
              </a:rPr>
              <a:t>However, the number of new shoots were partially in favor of our hypothesis because the number of new shoots were increasing by the 6th measurement for the fungi treatment. </a:t>
            </a:r>
            <a:endParaRPr sz="2200">
              <a:solidFill>
                <a:schemeClr val="dk1"/>
              </a:solidFill>
              <a:latin typeface="Raleway"/>
              <a:ea typeface="Raleway"/>
              <a:cs typeface="Raleway"/>
              <a:sym typeface="Raleway"/>
            </a:endParaRPr>
          </a:p>
          <a:p>
            <a:pPr indent="457200" lvl="0" marL="0" rtl="0" algn="l">
              <a:spcBef>
                <a:spcPts val="0"/>
              </a:spcBef>
              <a:spcAft>
                <a:spcPts val="0"/>
              </a:spcAft>
              <a:buClr>
                <a:schemeClr val="dk1"/>
              </a:buClr>
              <a:buFont typeface="Arial"/>
              <a:buNone/>
            </a:pPr>
            <a:r>
              <a:rPr lang="en-US" sz="2200">
                <a:solidFill>
                  <a:schemeClr val="dk1"/>
                </a:solidFill>
                <a:latin typeface="Raleway"/>
                <a:ea typeface="Raleway"/>
                <a:cs typeface="Raleway"/>
                <a:sym typeface="Raleway"/>
              </a:rPr>
              <a:t>One interesting thing we learned during the experiment was that for a few plants when they gained a new shoot the older ones started to die. We have a theory that this is because a majority of the plants nutrients went to the new shoot, giving the older one less resources to survive. In conclusion with the evidence provided, our hypothesis was wrong.</a:t>
            </a:r>
            <a:endParaRPr sz="2200">
              <a:solidFill>
                <a:schemeClr val="dk1"/>
              </a:solidFill>
              <a:latin typeface="Raleway"/>
              <a:ea typeface="Raleway"/>
              <a:cs typeface="Raleway"/>
              <a:sym typeface="Raleway"/>
            </a:endParaRPr>
          </a:p>
          <a:p>
            <a:pPr indent="457200" lvl="0" marL="0" rtl="0" algn="l">
              <a:spcBef>
                <a:spcPts val="0"/>
              </a:spcBef>
              <a:spcAft>
                <a:spcPts val="0"/>
              </a:spcAft>
              <a:buClr>
                <a:schemeClr val="dk1"/>
              </a:buClr>
              <a:buSzPts val="1100"/>
              <a:buFont typeface="Arial"/>
              <a:buNone/>
            </a:pPr>
            <a:r>
              <a:t/>
            </a:r>
            <a:endParaRPr sz="2100">
              <a:latin typeface="Raleway"/>
              <a:ea typeface="Raleway"/>
              <a:cs typeface="Raleway"/>
              <a:sym typeface="Raleway"/>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DDDDD"/>
            </a:gs>
            <a:gs pos="100000">
              <a:srgbClr val="919191"/>
            </a:gs>
          </a:gsLst>
          <a:path path="circle">
            <a:fillToRect b="50%" l="50%" r="50%" t="50%"/>
          </a:path>
          <a:tileRect/>
        </a:gradFill>
      </p:bgPr>
    </p:bg>
    <p:spTree>
      <p:nvGrpSpPr>
        <p:cNvPr id="178" name="Shape 178"/>
        <p:cNvGrpSpPr/>
        <p:nvPr/>
      </p:nvGrpSpPr>
      <p:grpSpPr>
        <a:xfrm>
          <a:off x="0" y="0"/>
          <a:ext cx="0" cy="0"/>
          <a:chOff x="0" y="0"/>
          <a:chExt cx="0" cy="0"/>
        </a:xfrm>
      </p:grpSpPr>
      <p:sp>
        <p:nvSpPr>
          <p:cNvPr id="179" name="Google Shape;179;p34"/>
          <p:cNvSpPr txBox="1"/>
          <p:nvPr>
            <p:ph type="title"/>
          </p:nvPr>
        </p:nvSpPr>
        <p:spPr>
          <a:xfrm>
            <a:off x="457200" y="317675"/>
            <a:ext cx="8229600" cy="110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rgbClr val="38DEFF"/>
                </a:solidFill>
                <a:latin typeface="Aladin"/>
                <a:ea typeface="Aladin"/>
                <a:cs typeface="Aladin"/>
                <a:sym typeface="Aladin"/>
              </a:rPr>
              <a:t>Recommendations</a:t>
            </a:r>
            <a:endParaRPr b="1" sz="7200">
              <a:solidFill>
                <a:srgbClr val="38DEFF"/>
              </a:solidFill>
              <a:latin typeface="Aladin"/>
              <a:ea typeface="Aladin"/>
              <a:cs typeface="Aladin"/>
              <a:sym typeface="Aladin"/>
            </a:endParaRPr>
          </a:p>
        </p:txBody>
      </p:sp>
      <p:sp>
        <p:nvSpPr>
          <p:cNvPr id="180" name="Google Shape;180;p34"/>
          <p:cNvSpPr txBox="1"/>
          <p:nvPr>
            <p:ph idx="1" type="body"/>
          </p:nvPr>
        </p:nvSpPr>
        <p:spPr>
          <a:xfrm>
            <a:off x="0" y="987825"/>
            <a:ext cx="9144000" cy="5870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sz="2000"/>
          </a:p>
          <a:p>
            <a:pPr indent="457200" lvl="0" marL="0" rtl="0" algn="l">
              <a:spcBef>
                <a:spcPts val="640"/>
              </a:spcBef>
              <a:spcAft>
                <a:spcPts val="0"/>
              </a:spcAft>
              <a:buClr>
                <a:schemeClr val="dk1"/>
              </a:buClr>
              <a:buSzPts val="1100"/>
              <a:buFont typeface="Arial"/>
              <a:buNone/>
            </a:pPr>
            <a:r>
              <a:rPr lang="en-US" sz="3000">
                <a:solidFill>
                  <a:schemeClr val="dk1"/>
                </a:solidFill>
                <a:latin typeface="Raleway"/>
                <a:ea typeface="Raleway"/>
                <a:cs typeface="Raleway"/>
                <a:sym typeface="Raleway"/>
              </a:rPr>
              <a:t>Although we enjoyed the experiment, there are things we would like to change in the experiment. We would change the number of fertilizer pellets to 3 to 4 instead of 7 pellets.. We think that the fertilizer plants would be more successful with less pellets since the control group did better than the fertilizer with no pellets.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10700" u="none" cap="none" strike="noStrike">
                <a:solidFill>
                  <a:srgbClr val="00FFFF"/>
                </a:solidFill>
                <a:latin typeface="Aladin"/>
                <a:ea typeface="Aladin"/>
                <a:cs typeface="Aladin"/>
                <a:sym typeface="Aladin"/>
              </a:rPr>
              <a:t>Question</a:t>
            </a:r>
            <a:endParaRPr b="1" sz="10700">
              <a:solidFill>
                <a:srgbClr val="00FFFF"/>
              </a:solidFill>
              <a:latin typeface="Aladin"/>
              <a:ea typeface="Aladin"/>
              <a:cs typeface="Aladin"/>
              <a:sym typeface="Aladin"/>
            </a:endParaRPr>
          </a:p>
        </p:txBody>
      </p:sp>
      <p:sp>
        <p:nvSpPr>
          <p:cNvPr id="72" name="Google Shape;72;p17"/>
          <p:cNvSpPr txBox="1"/>
          <p:nvPr>
            <p:ph idx="1" type="body"/>
          </p:nvPr>
        </p:nvSpPr>
        <p:spPr>
          <a:xfrm>
            <a:off x="457200" y="1600200"/>
            <a:ext cx="8229600" cy="4525961"/>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Font typeface="Arial"/>
              <a:buNone/>
            </a:pPr>
            <a:r>
              <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0"/>
              </a:spcBef>
              <a:spcAft>
                <a:spcPts val="0"/>
              </a:spcAft>
              <a:buClr>
                <a:schemeClr val="dk1"/>
              </a:buClr>
              <a:buFont typeface="Arial"/>
              <a:buNone/>
            </a:pPr>
            <a:r>
              <a:t/>
            </a:r>
            <a:endParaRPr i="0" sz="3200" u="none" cap="none" strike="noStrike">
              <a:solidFill>
                <a:schemeClr val="dk1"/>
              </a:solidFill>
              <a:latin typeface="Raleway"/>
              <a:ea typeface="Raleway"/>
              <a:cs typeface="Raleway"/>
              <a:sym typeface="Raleway"/>
            </a:endParaRPr>
          </a:p>
          <a:p>
            <a:pPr indent="-139700" lvl="0" marL="342900" marR="0" rtl="0" algn="ctr">
              <a:lnSpc>
                <a:spcPct val="100000"/>
              </a:lnSpc>
              <a:spcBef>
                <a:spcPts val="0"/>
              </a:spcBef>
              <a:spcAft>
                <a:spcPts val="0"/>
              </a:spcAft>
              <a:buClr>
                <a:schemeClr val="dk1"/>
              </a:buClr>
              <a:buFont typeface="Arial"/>
              <a:buNone/>
            </a:pPr>
            <a:r>
              <a:rPr lang="en-US" sz="3600">
                <a:solidFill>
                  <a:schemeClr val="dk1"/>
                </a:solidFill>
                <a:latin typeface="Raleway"/>
                <a:ea typeface="Raleway"/>
                <a:cs typeface="Raleway"/>
                <a:sym typeface="Raleway"/>
              </a:rPr>
              <a:t>What conditions are better for the survival of the Pine pink Orchid?</a:t>
            </a:r>
            <a:endParaRPr i="0" sz="3600" u="none" cap="none" strike="noStrike">
              <a:solidFill>
                <a:schemeClr val="dk1"/>
              </a:solidFill>
              <a:latin typeface="Raleway"/>
              <a:ea typeface="Raleway"/>
              <a:cs typeface="Raleway"/>
              <a:sym typeface="Raleway"/>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8"/>
          <p:cNvSpPr txBox="1"/>
          <p:nvPr>
            <p:ph type="title"/>
          </p:nvPr>
        </p:nvSpPr>
        <p:spPr>
          <a:xfrm>
            <a:off x="457200" y="34048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9600" u="none" cap="none" strike="noStrike">
                <a:solidFill>
                  <a:srgbClr val="00FFFF"/>
                </a:solidFill>
                <a:latin typeface="Aladin"/>
                <a:ea typeface="Aladin"/>
                <a:cs typeface="Aladin"/>
                <a:sym typeface="Aladin"/>
              </a:rPr>
              <a:t>Research</a:t>
            </a:r>
            <a:endParaRPr b="1" sz="9600">
              <a:solidFill>
                <a:srgbClr val="00FFFF"/>
              </a:solidFill>
              <a:latin typeface="Aladin"/>
              <a:ea typeface="Aladin"/>
              <a:cs typeface="Aladin"/>
              <a:sym typeface="Aladin"/>
            </a:endParaRPr>
          </a:p>
        </p:txBody>
      </p:sp>
      <p:sp>
        <p:nvSpPr>
          <p:cNvPr id="78" name="Google Shape;78;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3000">
                <a:solidFill>
                  <a:schemeClr val="dk1"/>
                </a:solidFill>
                <a:latin typeface="Raleway"/>
                <a:ea typeface="Raleway"/>
                <a:cs typeface="Raleway"/>
                <a:sym typeface="Raleway"/>
              </a:rPr>
              <a:t>Most orchids live in habitats with a minimal amount of light. Because of this, orchids and many other achlorophyllous depend on mycorrhizal fungi to give them the necessary nutrients they need. Without the nutrients orchids obtain by digesting the host fungi, their seed won't germinate and baby orchids will not grow. Orchid seeds only germinate when fungi are abundant, not merely present.Tropical orchids and fungi are also picky when associating with each other as well</a:t>
            </a:r>
            <a:r>
              <a:rPr lang="en-US" sz="3000">
                <a:solidFill>
                  <a:schemeClr val="dk1"/>
                </a:solidFill>
                <a:latin typeface="Aladin"/>
                <a:ea typeface="Aladin"/>
                <a:cs typeface="Aladin"/>
                <a:sym typeface="Aladin"/>
              </a:rPr>
              <a:t>.</a:t>
            </a:r>
            <a:endParaRPr sz="3000">
              <a:solidFill>
                <a:srgbClr val="21A14F"/>
              </a:solidFill>
              <a:latin typeface="Aladin"/>
              <a:ea typeface="Aladin"/>
              <a:cs typeface="Aladin"/>
              <a:sym typeface="Aladin"/>
            </a:endParaRPr>
          </a:p>
          <a:p>
            <a:pPr indent="0" lvl="0" marL="342900" rtl="0" algn="l">
              <a:spcBef>
                <a:spcPts val="640"/>
              </a:spcBef>
              <a:spcAft>
                <a:spcPts val="0"/>
              </a:spcAft>
              <a:buClr>
                <a:schemeClr val="dk1"/>
              </a:buClr>
              <a:buSzPts val="1100"/>
              <a:buFont typeface="Arial"/>
              <a:buNone/>
            </a:pPr>
            <a:r>
              <a:t/>
            </a:r>
            <a:endParaRPr sz="3000">
              <a:solidFill>
                <a:schemeClr val="dk1"/>
              </a:solidFill>
              <a:latin typeface="Aladin"/>
              <a:ea typeface="Aladin"/>
              <a:cs typeface="Aladin"/>
              <a:sym typeface="Aladin"/>
            </a:endParaRPr>
          </a:p>
          <a:p>
            <a:pPr indent="0" lvl="0" marL="0" marR="0" rtl="0" algn="ctr">
              <a:lnSpc>
                <a:spcPct val="100000"/>
              </a:lnSpc>
              <a:spcBef>
                <a:spcPts val="0"/>
              </a:spcBef>
              <a:spcAft>
                <a:spcPts val="0"/>
              </a:spcAft>
              <a:buNone/>
            </a:pPr>
            <a:r>
              <a:rPr lang="en-US" sz="2800">
                <a:solidFill>
                  <a:schemeClr val="dk1"/>
                </a:solidFill>
              </a:rPr>
              <a:t>	</a:t>
            </a:r>
            <a:endParaRPr sz="2800">
              <a:solidFill>
                <a:srgbClr val="21A14F"/>
              </a:solidFill>
              <a:latin typeface="Bree Serif"/>
              <a:ea typeface="Bree Serif"/>
              <a:cs typeface="Bree Serif"/>
              <a:sym typeface="Bree Serif"/>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9"/>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2"/>
              </a:buClr>
              <a:buFont typeface="Arial"/>
              <a:buNone/>
            </a:pPr>
            <a:r>
              <a:rPr b="1" lang="en-US" sz="9500">
                <a:solidFill>
                  <a:srgbClr val="00FFFF"/>
                </a:solidFill>
                <a:latin typeface="Aladin"/>
                <a:ea typeface="Aladin"/>
                <a:cs typeface="Aladin"/>
                <a:sym typeface="Aladin"/>
              </a:rPr>
              <a:t>Research continued</a:t>
            </a:r>
            <a:endParaRPr sz="9500">
              <a:solidFill>
                <a:srgbClr val="00FFFF"/>
              </a:solidFill>
            </a:endParaRPr>
          </a:p>
        </p:txBody>
      </p:sp>
      <p:sp>
        <p:nvSpPr>
          <p:cNvPr id="84" name="Google Shape;84;p19"/>
          <p:cNvSpPr txBox="1"/>
          <p:nvPr>
            <p:ph idx="1" type="body"/>
          </p:nvPr>
        </p:nvSpPr>
        <p:spPr>
          <a:xfrm>
            <a:off x="457200" y="1881326"/>
            <a:ext cx="8229600" cy="45261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sz="2800">
                <a:latin typeface="Raleway"/>
                <a:ea typeface="Raleway"/>
                <a:cs typeface="Raleway"/>
                <a:sym typeface="Raleway"/>
              </a:rPr>
              <a:t>Orchids are also bio-indicators for forests. If there is an abundance of orchids in a forest, then the forest is in a really good </a:t>
            </a:r>
            <a:r>
              <a:rPr lang="en-US" sz="2800">
                <a:latin typeface="Raleway"/>
                <a:ea typeface="Raleway"/>
                <a:cs typeface="Raleway"/>
                <a:sym typeface="Raleway"/>
              </a:rPr>
              <a:t>condition, especially the soil. This means that if all of a sudden the orchids are dying, that means that other species of organisms and species of plants that are in danger as well. Some orchids even will go dormant and stay underground in order to survive drought, deer or other dangers</a:t>
            </a:r>
            <a:r>
              <a:rPr lang="en-US" sz="2800">
                <a:latin typeface="Bree Serif"/>
                <a:ea typeface="Bree Serif"/>
                <a:cs typeface="Bree Serif"/>
                <a:sym typeface="Bree Serif"/>
              </a:rPr>
              <a:t>.</a:t>
            </a:r>
            <a:endParaRPr sz="2800">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i="0" lang="en-US" sz="9600" u="none" cap="none" strike="noStrike">
                <a:solidFill>
                  <a:srgbClr val="00FFFF"/>
                </a:solidFill>
                <a:latin typeface="Aladin"/>
                <a:ea typeface="Aladin"/>
                <a:cs typeface="Aladin"/>
                <a:sym typeface="Aladin"/>
              </a:rPr>
              <a:t>Hypothesis</a:t>
            </a:r>
            <a:endParaRPr sz="9600">
              <a:solidFill>
                <a:srgbClr val="00FFFF"/>
              </a:solidFill>
              <a:latin typeface="Aladin"/>
              <a:ea typeface="Aladin"/>
              <a:cs typeface="Aladin"/>
              <a:sym typeface="Aladin"/>
            </a:endParaRPr>
          </a:p>
        </p:txBody>
      </p:sp>
      <p:sp>
        <p:nvSpPr>
          <p:cNvPr id="90" name="Google Shape;90;p20"/>
          <p:cNvSpPr txBox="1"/>
          <p:nvPr>
            <p:ph idx="1" type="body"/>
          </p:nvPr>
        </p:nvSpPr>
        <p:spPr>
          <a:xfrm>
            <a:off x="457200" y="1581500"/>
            <a:ext cx="8229600" cy="452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t/>
            </a:r>
            <a:endParaRPr sz="2800">
              <a:solidFill>
                <a:schemeClr val="dk1"/>
              </a:solidFill>
            </a:endParaRPr>
          </a:p>
          <a:p>
            <a:pPr indent="0" lvl="0" marL="0" rtl="0" algn="ctr">
              <a:spcBef>
                <a:spcPts val="0"/>
              </a:spcBef>
              <a:spcAft>
                <a:spcPts val="0"/>
              </a:spcAft>
              <a:buClr>
                <a:schemeClr val="dk1"/>
              </a:buClr>
              <a:buFont typeface="Arial"/>
              <a:buNone/>
            </a:pPr>
            <a:r>
              <a:rPr lang="en-US" sz="2200">
                <a:solidFill>
                  <a:schemeClr val="dk1"/>
                </a:solidFill>
                <a:latin typeface="Raleway"/>
                <a:ea typeface="Raleway"/>
                <a:cs typeface="Raleway"/>
                <a:sym typeface="Raleway"/>
              </a:rPr>
              <a:t>We hypothesize that if the pine pink orchid is in different treatments, then then the fungi group would do the best because orchids need fungi to survive, so the groups without fungi will die.</a:t>
            </a:r>
            <a:endParaRPr sz="2200">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Font typeface="Arial"/>
              <a:buNone/>
            </a:pPr>
            <a:r>
              <a:t/>
            </a:r>
            <a:endParaRPr sz="2800">
              <a:solidFill>
                <a:schemeClr val="dk1"/>
              </a:solidFill>
            </a:endParaRPr>
          </a:p>
          <a:p>
            <a:pPr indent="0" lvl="0" marL="0" marR="0" rtl="0" algn="ctr">
              <a:lnSpc>
                <a:spcPct val="100000"/>
              </a:lnSpc>
              <a:spcBef>
                <a:spcPts val="0"/>
              </a:spcBef>
              <a:spcAft>
                <a:spcPts val="0"/>
              </a:spcAft>
              <a:buClr>
                <a:schemeClr val="dk1"/>
              </a:buClr>
              <a:buFont typeface="Arial"/>
              <a:buNone/>
            </a:pPr>
            <a:r>
              <a:t/>
            </a:r>
            <a:endParaRPr sz="2800">
              <a:solidFill>
                <a:schemeClr val="dk1"/>
              </a:solidFill>
            </a:endParaRPr>
          </a:p>
          <a:p>
            <a:pPr indent="0" lvl="0" marL="0" marR="0" rtl="0" algn="ctr">
              <a:lnSpc>
                <a:spcPct val="100000"/>
              </a:lnSpc>
              <a:spcBef>
                <a:spcPts val="0"/>
              </a:spcBef>
              <a:spcAft>
                <a:spcPts val="0"/>
              </a:spcAft>
              <a:buClr>
                <a:schemeClr val="dk1"/>
              </a:buClr>
              <a:buFont typeface="Arial"/>
              <a:buNone/>
            </a:pPr>
            <a:r>
              <a:rPr lang="en-US" sz="2800">
                <a:solidFill>
                  <a:schemeClr val="dk1"/>
                </a:solidFill>
              </a:rPr>
              <a:t> </a:t>
            </a:r>
            <a:endParaRPr sz="2800">
              <a:solidFill>
                <a:schemeClr val="dk1"/>
              </a:solidFil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1"/>
          <p:cNvSpPr txBox="1"/>
          <p:nvPr>
            <p:ph type="title"/>
          </p:nvPr>
        </p:nvSpPr>
        <p:spPr>
          <a:xfrm>
            <a:off x="457200" y="259462"/>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1" lang="en-US" sz="9600">
                <a:solidFill>
                  <a:srgbClr val="00FFFF"/>
                </a:solidFill>
                <a:latin typeface="Aladin"/>
                <a:ea typeface="Aladin"/>
                <a:cs typeface="Aladin"/>
                <a:sym typeface="Aladin"/>
              </a:rPr>
              <a:t>Variables</a:t>
            </a:r>
            <a:endParaRPr b="1" sz="9600">
              <a:solidFill>
                <a:srgbClr val="00FFFF"/>
              </a:solidFill>
              <a:latin typeface="Aladin"/>
              <a:ea typeface="Aladin"/>
              <a:cs typeface="Aladin"/>
              <a:sym typeface="Aladin"/>
            </a:endParaRPr>
          </a:p>
        </p:txBody>
      </p:sp>
      <p:sp>
        <p:nvSpPr>
          <p:cNvPr id="96" name="Google Shape;96;p21"/>
          <p:cNvSpPr txBox="1"/>
          <p:nvPr>
            <p:ph idx="1" type="body"/>
          </p:nvPr>
        </p:nvSpPr>
        <p:spPr>
          <a:xfrm>
            <a:off x="457200" y="1639957"/>
            <a:ext cx="8229600" cy="4526100"/>
          </a:xfrm>
          <a:prstGeom prst="rect">
            <a:avLst/>
          </a:prstGeom>
          <a:noFill/>
          <a:ln>
            <a:noFill/>
          </a:ln>
        </p:spPr>
        <p:txBody>
          <a:bodyPr anchorCtr="0" anchor="t" bIns="91425" lIns="91425" spcFirstLastPara="1" rIns="91425" wrap="square" tIns="91425">
            <a:noAutofit/>
          </a:bodyPr>
          <a:lstStyle/>
          <a:p>
            <a:pPr indent="-101600" lvl="0" marL="342900" marR="0" rtl="0" algn="l">
              <a:lnSpc>
                <a:spcPct val="100000"/>
              </a:lnSpc>
              <a:spcBef>
                <a:spcPts val="0"/>
              </a:spcBef>
              <a:spcAft>
                <a:spcPts val="0"/>
              </a:spcAft>
              <a:buClr>
                <a:schemeClr val="dk1"/>
              </a:buClr>
              <a:buSzPts val="2400"/>
              <a:buFont typeface="Raleway"/>
              <a:buChar char="•"/>
            </a:pPr>
            <a:r>
              <a:rPr i="0" lang="en-US" sz="2400" u="none" cap="none" strike="noStrike">
                <a:solidFill>
                  <a:srgbClr val="000000"/>
                </a:solidFill>
                <a:latin typeface="Raleway"/>
                <a:ea typeface="Raleway"/>
                <a:cs typeface="Raleway"/>
                <a:sym typeface="Raleway"/>
              </a:rPr>
              <a:t>IV: Type of</a:t>
            </a:r>
            <a:r>
              <a:rPr lang="en-US" sz="2400">
                <a:latin typeface="Raleway"/>
                <a:ea typeface="Raleway"/>
                <a:cs typeface="Raleway"/>
                <a:sym typeface="Raleway"/>
              </a:rPr>
              <a:t> treatment</a:t>
            </a:r>
            <a:endParaRPr sz="2400">
              <a:latin typeface="Raleway"/>
              <a:ea typeface="Raleway"/>
              <a:cs typeface="Raleway"/>
              <a:sym typeface="Raleway"/>
            </a:endParaRPr>
          </a:p>
          <a:p>
            <a:pPr indent="-101600" lvl="0" marL="342900" marR="0" rtl="0" algn="l">
              <a:lnSpc>
                <a:spcPct val="100000"/>
              </a:lnSpc>
              <a:spcBef>
                <a:spcPts val="640"/>
              </a:spcBef>
              <a:spcAft>
                <a:spcPts val="0"/>
              </a:spcAft>
              <a:buClr>
                <a:schemeClr val="dk1"/>
              </a:buClr>
              <a:buSzPts val="2400"/>
              <a:buFont typeface="Raleway"/>
              <a:buChar char="•"/>
            </a:pPr>
            <a:r>
              <a:rPr i="0" lang="en-US" sz="2400" u="none" cap="none" strike="noStrike">
                <a:solidFill>
                  <a:srgbClr val="000000"/>
                </a:solidFill>
                <a:latin typeface="Raleway"/>
                <a:ea typeface="Raleway"/>
                <a:cs typeface="Raleway"/>
                <a:sym typeface="Raleway"/>
              </a:rPr>
              <a:t>DV: </a:t>
            </a:r>
            <a:r>
              <a:rPr lang="en-US" sz="2400">
                <a:latin typeface="Raleway"/>
                <a:ea typeface="Raleway"/>
                <a:cs typeface="Raleway"/>
                <a:sym typeface="Raleway"/>
              </a:rPr>
              <a:t>Growth of plant</a:t>
            </a:r>
            <a:endParaRPr i="0" sz="2400" u="none" cap="none" strike="noStrike">
              <a:solidFill>
                <a:srgbClr val="15894B"/>
              </a:solidFill>
              <a:latin typeface="Raleway"/>
              <a:ea typeface="Raleway"/>
              <a:cs typeface="Raleway"/>
              <a:sym typeface="Raleway"/>
            </a:endParaRPr>
          </a:p>
          <a:p>
            <a:pPr indent="-101600" lvl="0" marL="342900" marR="0" rtl="0" algn="l">
              <a:lnSpc>
                <a:spcPct val="100000"/>
              </a:lnSpc>
              <a:spcBef>
                <a:spcPts val="640"/>
              </a:spcBef>
              <a:spcAft>
                <a:spcPts val="0"/>
              </a:spcAft>
              <a:buClr>
                <a:schemeClr val="dk1"/>
              </a:buClr>
              <a:buSzPts val="2400"/>
              <a:buFont typeface="Raleway"/>
              <a:buChar char="•"/>
            </a:pPr>
            <a:r>
              <a:rPr lang="en-US" sz="2400">
                <a:latin typeface="Raleway"/>
                <a:ea typeface="Raleway"/>
                <a:cs typeface="Raleway"/>
                <a:sym typeface="Raleway"/>
              </a:rPr>
              <a:t>Constants: Amount of water, amount of sunlight, Type of Orchid</a:t>
            </a:r>
            <a:endParaRPr sz="2400">
              <a:latin typeface="Raleway"/>
              <a:ea typeface="Raleway"/>
              <a:cs typeface="Raleway"/>
              <a:sym typeface="Raleway"/>
            </a:endParaRPr>
          </a:p>
          <a:p>
            <a:pPr indent="-101600" lvl="0" marL="342900" marR="0" rtl="0" algn="l">
              <a:lnSpc>
                <a:spcPct val="100000"/>
              </a:lnSpc>
              <a:spcBef>
                <a:spcPts val="640"/>
              </a:spcBef>
              <a:spcAft>
                <a:spcPts val="0"/>
              </a:spcAft>
              <a:buClr>
                <a:schemeClr val="dk1"/>
              </a:buClr>
              <a:buSzPts val="2400"/>
              <a:buFont typeface="Raleway"/>
              <a:buChar char="•"/>
            </a:pPr>
            <a:r>
              <a:rPr i="0" lang="en-US" sz="2400" u="none" cap="none" strike="noStrike">
                <a:solidFill>
                  <a:srgbClr val="000000"/>
                </a:solidFill>
                <a:latin typeface="Raleway"/>
                <a:ea typeface="Raleway"/>
                <a:cs typeface="Raleway"/>
                <a:sym typeface="Raleway"/>
              </a:rPr>
              <a:t> Control Group: </a:t>
            </a:r>
            <a:r>
              <a:rPr lang="en-US" sz="2400">
                <a:latin typeface="Raleway"/>
                <a:ea typeface="Raleway"/>
                <a:cs typeface="Raleway"/>
                <a:sym typeface="Raleway"/>
              </a:rPr>
              <a:t>The control group</a:t>
            </a:r>
            <a:endParaRPr sz="2400">
              <a:latin typeface="Raleway"/>
              <a:ea typeface="Raleway"/>
              <a:cs typeface="Raleway"/>
              <a:sym typeface="Raleway"/>
            </a:endParaRPr>
          </a:p>
          <a:p>
            <a:pPr indent="-101600" lvl="0" marL="342900" marR="0" rtl="0" algn="l">
              <a:lnSpc>
                <a:spcPct val="100000"/>
              </a:lnSpc>
              <a:spcBef>
                <a:spcPts val="640"/>
              </a:spcBef>
              <a:spcAft>
                <a:spcPts val="0"/>
              </a:spcAft>
              <a:buClr>
                <a:schemeClr val="dk1"/>
              </a:buClr>
              <a:buSzPts val="2400"/>
              <a:buFont typeface="Raleway"/>
              <a:buChar char="•"/>
            </a:pPr>
            <a:r>
              <a:rPr i="0" lang="en-US" sz="2400" u="none" cap="none" strike="noStrike">
                <a:solidFill>
                  <a:srgbClr val="000000"/>
                </a:solidFill>
                <a:latin typeface="Raleway"/>
                <a:ea typeface="Raleway"/>
                <a:cs typeface="Raleway"/>
                <a:sym typeface="Raleway"/>
              </a:rPr>
              <a:t>Experimental Group: </a:t>
            </a:r>
            <a:r>
              <a:rPr lang="en-US" sz="2400">
                <a:latin typeface="Raleway"/>
                <a:ea typeface="Raleway"/>
                <a:cs typeface="Raleway"/>
                <a:sym typeface="Raleway"/>
              </a:rPr>
              <a:t>The Fungi group, The Fertilizer group</a:t>
            </a:r>
            <a:endParaRPr sz="24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2"/>
          <p:cNvSpPr txBox="1"/>
          <p:nvPr>
            <p:ph type="title"/>
          </p:nvPr>
        </p:nvSpPr>
        <p:spPr>
          <a:xfrm>
            <a:off x="457200" y="24428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9600" u="none" cap="none" strike="noStrike">
                <a:solidFill>
                  <a:srgbClr val="00FFFF"/>
                </a:solidFill>
                <a:latin typeface="Aladin"/>
                <a:ea typeface="Aladin"/>
                <a:cs typeface="Aladin"/>
                <a:sym typeface="Aladin"/>
              </a:rPr>
              <a:t>Materials</a:t>
            </a:r>
            <a:endParaRPr b="1" sz="9600">
              <a:solidFill>
                <a:srgbClr val="00FFFF"/>
              </a:solidFill>
              <a:latin typeface="Aladin"/>
              <a:ea typeface="Aladin"/>
              <a:cs typeface="Aladin"/>
              <a:sym typeface="Aladin"/>
            </a:endParaRPr>
          </a:p>
        </p:txBody>
      </p:sp>
      <p:sp>
        <p:nvSpPr>
          <p:cNvPr id="102" name="Google Shape;102;p22"/>
          <p:cNvSpPr txBox="1"/>
          <p:nvPr>
            <p:ph idx="1" type="body"/>
          </p:nvPr>
        </p:nvSpPr>
        <p:spPr>
          <a:xfrm>
            <a:off x="457205" y="1387275"/>
            <a:ext cx="8229600" cy="45261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1 Shelving Rack</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1 Outlet Timer</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4 </a:t>
            </a:r>
            <a:r>
              <a:rPr lang="en-US" sz="3000">
                <a:solidFill>
                  <a:schemeClr val="dk1"/>
                </a:solidFill>
                <a:latin typeface="Raleway"/>
                <a:ea typeface="Raleway"/>
                <a:cs typeface="Raleway"/>
                <a:sym typeface="Raleway"/>
              </a:rPr>
              <a:t>Fluorescent</a:t>
            </a:r>
            <a:r>
              <a:rPr lang="en-US" sz="3000">
                <a:solidFill>
                  <a:schemeClr val="dk1"/>
                </a:solidFill>
                <a:latin typeface="Raleway"/>
                <a:ea typeface="Raleway"/>
                <a:cs typeface="Raleway"/>
                <a:sym typeface="Raleway"/>
              </a:rPr>
              <a:t> Lights</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3 horticulture trays</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3 Insert Trays</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3 Humidity Domes</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3 Cut Insert Trays</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Sterile Soil</a:t>
            </a:r>
            <a:endParaRPr sz="3000">
              <a:solidFill>
                <a:schemeClr val="dk1"/>
              </a:solidFill>
              <a:latin typeface="Raleway"/>
              <a:ea typeface="Raleway"/>
              <a:cs typeface="Raleway"/>
              <a:sym typeface="Raleway"/>
            </a:endParaRPr>
          </a:p>
          <a:p>
            <a:pPr indent="-419100" lvl="0" marL="457200" marR="0" rtl="0" algn="l">
              <a:lnSpc>
                <a:spcPct val="100000"/>
              </a:lnSpc>
              <a:spcBef>
                <a:spcPts val="0"/>
              </a:spcBef>
              <a:spcAft>
                <a:spcPts val="0"/>
              </a:spcAft>
              <a:buClr>
                <a:schemeClr val="dk1"/>
              </a:buClr>
              <a:buSzPts val="3000"/>
              <a:buFont typeface="Raleway"/>
              <a:buChar char="•"/>
            </a:pPr>
            <a:r>
              <a:rPr lang="en-US" sz="3000">
                <a:solidFill>
                  <a:schemeClr val="dk1"/>
                </a:solidFill>
                <a:latin typeface="Raleway"/>
                <a:ea typeface="Raleway"/>
                <a:cs typeface="Raleway"/>
                <a:sym typeface="Raleway"/>
              </a:rPr>
              <a:t>Time Release Fertilizer</a:t>
            </a:r>
            <a:endParaRPr sz="3000">
              <a:solidFill>
                <a:schemeClr val="dk1"/>
              </a:solidFill>
              <a:latin typeface="Raleway"/>
              <a:ea typeface="Raleway"/>
              <a:cs typeface="Raleway"/>
              <a:sym typeface="Raleway"/>
            </a:endParaRPr>
          </a:p>
          <a:p>
            <a:pPr indent="0" lvl="0" marL="457200" marR="0" rtl="0" algn="l">
              <a:lnSpc>
                <a:spcPct val="100000"/>
              </a:lnSpc>
              <a:spcBef>
                <a:spcPts val="0"/>
              </a:spcBef>
              <a:spcAft>
                <a:spcPts val="0"/>
              </a:spcAft>
              <a:buNone/>
            </a:pPr>
            <a:r>
              <a:t/>
            </a:r>
            <a:endParaRPr sz="3200">
              <a:solidFill>
                <a:schemeClr val="dk1"/>
              </a:solidFill>
              <a:latin typeface="Bree Serif"/>
              <a:ea typeface="Bree Serif"/>
              <a:cs typeface="Bree Serif"/>
              <a:sym typeface="Bree Serif"/>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3"/>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9600">
                <a:solidFill>
                  <a:srgbClr val="00FFFF"/>
                </a:solidFill>
                <a:latin typeface="Aladin"/>
                <a:ea typeface="Aladin"/>
                <a:cs typeface="Aladin"/>
                <a:sym typeface="Aladin"/>
              </a:rPr>
              <a:t>Materials</a:t>
            </a:r>
            <a:endParaRPr sz="9600">
              <a:solidFill>
                <a:srgbClr val="00FFFF"/>
              </a:solidFill>
              <a:latin typeface="Aladin"/>
              <a:ea typeface="Aladin"/>
              <a:cs typeface="Aladin"/>
              <a:sym typeface="Aladin"/>
            </a:endParaRPr>
          </a:p>
        </p:txBody>
      </p:sp>
      <p:sp>
        <p:nvSpPr>
          <p:cNvPr id="108" name="Google Shape;108;p23"/>
          <p:cNvSpPr txBox="1"/>
          <p:nvPr>
            <p:ph idx="1" type="body"/>
          </p:nvPr>
        </p:nvSpPr>
        <p:spPr>
          <a:xfrm>
            <a:off x="457194" y="1600200"/>
            <a:ext cx="8229600" cy="5257800"/>
          </a:xfrm>
          <a:prstGeom prst="rect">
            <a:avLst/>
          </a:prstGeom>
        </p:spPr>
        <p:txBody>
          <a:bodyPr anchorCtr="0" anchor="t" bIns="91425" lIns="91425" spcFirstLastPara="1" rIns="91425" wrap="square" tIns="91425">
            <a:noAutofit/>
          </a:bodyPr>
          <a:lstStyle/>
          <a:p>
            <a:pPr indent="-393700" lvl="0" marL="457200" rtl="0" algn="l">
              <a:spcBef>
                <a:spcPts val="640"/>
              </a:spcBef>
              <a:spcAft>
                <a:spcPts val="0"/>
              </a:spcAft>
              <a:buSzPts val="2600"/>
              <a:buFont typeface="Raleway"/>
              <a:buChar char="•"/>
            </a:pPr>
            <a:r>
              <a:rPr lang="en-US" sz="2600">
                <a:latin typeface="Raleway"/>
                <a:ea typeface="Raleway"/>
                <a:cs typeface="Raleway"/>
                <a:sym typeface="Raleway"/>
              </a:rPr>
              <a:t>24 Horticulture Cups</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30 Cellulose Plugs</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24 Bletia purpurea seedlings</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1 watering can</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1 spray bottle</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1 thermometer</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Digital calipers</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Rulers</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Label tape (green, blue, and purple)</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Gloves (green, blue, and purple)</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Project description signs</a:t>
            </a:r>
            <a:endParaRPr sz="2600">
              <a:latin typeface="Raleway"/>
              <a:ea typeface="Raleway"/>
              <a:cs typeface="Raleway"/>
              <a:sym typeface="Raleway"/>
            </a:endParaRPr>
          </a:p>
          <a:p>
            <a:pPr indent="-393700" lvl="0" marL="457200" rtl="0" algn="l">
              <a:spcBef>
                <a:spcPts val="0"/>
              </a:spcBef>
              <a:spcAft>
                <a:spcPts val="0"/>
              </a:spcAft>
              <a:buSzPts val="2600"/>
              <a:buFont typeface="Raleway"/>
              <a:buChar char="•"/>
            </a:pPr>
            <a:r>
              <a:rPr lang="en-US" sz="2600">
                <a:latin typeface="Raleway"/>
                <a:ea typeface="Raleway"/>
                <a:cs typeface="Raleway"/>
                <a:sym typeface="Raleway"/>
              </a:rPr>
              <a:t>Lab notebooks for data collectio</a:t>
            </a:r>
            <a:r>
              <a:rPr lang="en-US" sz="2600">
                <a:latin typeface="Raleway"/>
                <a:ea typeface="Raleway"/>
                <a:cs typeface="Raleway"/>
                <a:sym typeface="Raleway"/>
              </a:rPr>
              <a:t>n</a:t>
            </a:r>
            <a:endParaRPr sz="2600">
              <a:latin typeface="Raleway"/>
              <a:ea typeface="Raleway"/>
              <a:cs typeface="Raleway"/>
              <a:sym typeface="Raleway"/>
            </a:endParaRPr>
          </a:p>
          <a:p>
            <a:pPr indent="0" lvl="0" marL="457200" rtl="0" algn="l">
              <a:spcBef>
                <a:spcPts val="640"/>
              </a:spcBef>
              <a:spcAft>
                <a:spcPts val="0"/>
              </a:spcAft>
              <a:buNone/>
            </a:pPr>
            <a:r>
              <a:t/>
            </a:r>
            <a:endParaRPr sz="2600">
              <a:latin typeface="Aladin"/>
              <a:ea typeface="Aladin"/>
              <a:cs typeface="Aladin"/>
              <a:sym typeface="Alad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9600" u="none" cap="none" strike="noStrike">
                <a:solidFill>
                  <a:srgbClr val="00FFFF"/>
                </a:solidFill>
                <a:latin typeface="Aladin"/>
                <a:ea typeface="Aladin"/>
                <a:cs typeface="Aladin"/>
                <a:sym typeface="Aladin"/>
              </a:rPr>
              <a:t>Procedures</a:t>
            </a:r>
            <a:endParaRPr b="1" sz="9600">
              <a:solidFill>
                <a:srgbClr val="00FFFF"/>
              </a:solidFill>
              <a:latin typeface="Aladin"/>
              <a:ea typeface="Aladin"/>
              <a:cs typeface="Aladin"/>
              <a:sym typeface="Aladin"/>
            </a:endParaRPr>
          </a:p>
        </p:txBody>
      </p:sp>
      <p:sp>
        <p:nvSpPr>
          <p:cNvPr id="114" name="Google Shape;114;p24"/>
          <p:cNvSpPr txBox="1"/>
          <p:nvPr>
            <p:ph idx="1" type="body"/>
          </p:nvPr>
        </p:nvSpPr>
        <p:spPr>
          <a:xfrm>
            <a:off x="256350" y="1417625"/>
            <a:ext cx="8606100" cy="5871000"/>
          </a:xfrm>
          <a:prstGeom prst="rect">
            <a:avLst/>
          </a:prstGeom>
          <a:noFill/>
          <a:ln>
            <a:noFill/>
          </a:ln>
        </p:spPr>
        <p:txBody>
          <a:bodyPr anchorCtr="0" anchor="t" bIns="45700" lIns="91425" spcFirstLastPara="1" rIns="91425" wrap="square" tIns="45700">
            <a:noAutofit/>
          </a:bodyPr>
          <a:lstStyle/>
          <a:p>
            <a:pPr indent="0" lvl="0" marL="457200" marR="0" rtl="0" algn="just">
              <a:lnSpc>
                <a:spcPct val="100000"/>
              </a:lnSpc>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a:p>
            <a:pPr indent="0" lvl="0" marL="457200" rtl="0" algn="l">
              <a:spcBef>
                <a:spcPts val="0"/>
              </a:spcBef>
              <a:spcAft>
                <a:spcPts val="0"/>
              </a:spcAft>
              <a:buClr>
                <a:schemeClr val="dk1"/>
              </a:buClr>
              <a:buSzPts val="1100"/>
              <a:buFont typeface="Arial"/>
              <a:buNone/>
            </a:pPr>
            <a:r>
              <a:t/>
            </a:r>
            <a:endParaRPr sz="2000">
              <a:solidFill>
                <a:schemeClr val="dk1"/>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Label all pots and trays with the correct colored tape: Control=Green, Fertilizer=Blue, Fungi=Purple</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Measure the corm of each plant only at the beginning of the experiment</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Give the Control &amp; Fertilizer groups a un-inoculated cellulose plug, which means it does not have fungi on it</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Give the Fungi group an inoculated cellulose, which means it has Fungi on it</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Place soil in the cup</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Place 7 beads of fertilizer in the Fertilizer pots</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Place the orchid plant into the pots with soil</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Water the plants two times a week</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Take measurements of the number of leaves, health of each plant, if the plant has any new shoots, and the length of the central leaf once every two weeks</a:t>
            </a:r>
            <a:endParaRPr sz="2200">
              <a:solidFill>
                <a:srgbClr val="3F3F3F"/>
              </a:solidFill>
              <a:latin typeface="Raleway"/>
              <a:ea typeface="Raleway"/>
              <a:cs typeface="Raleway"/>
              <a:sym typeface="Raleway"/>
            </a:endParaRPr>
          </a:p>
          <a:p>
            <a:pPr indent="-368300" lvl="0" marL="457200" rtl="0" algn="l">
              <a:spcBef>
                <a:spcPts val="0"/>
              </a:spcBef>
              <a:spcAft>
                <a:spcPts val="0"/>
              </a:spcAft>
              <a:buClr>
                <a:srgbClr val="3F3F3F"/>
              </a:buClr>
              <a:buSzPts val="2200"/>
              <a:buFont typeface="Raleway"/>
              <a:buAutoNum type="arabicPeriod"/>
            </a:pPr>
            <a:r>
              <a:rPr lang="en-US" sz="2200">
                <a:solidFill>
                  <a:srgbClr val="3F3F3F"/>
                </a:solidFill>
                <a:latin typeface="Raleway"/>
                <a:ea typeface="Raleway"/>
                <a:cs typeface="Raleway"/>
                <a:sym typeface="Raleway"/>
              </a:rPr>
              <a:t>Rotate the orchids once every two weeks</a:t>
            </a:r>
            <a:endParaRPr sz="1200">
              <a:solidFill>
                <a:schemeClr val="dk1"/>
              </a:solidFill>
              <a:latin typeface="Raleway"/>
              <a:ea typeface="Raleway"/>
              <a:cs typeface="Raleway"/>
              <a:sym typeface="Raleway"/>
            </a:endParaRPr>
          </a:p>
        </p:txBody>
      </p:sp>
      <p:sp>
        <p:nvSpPr>
          <p:cNvPr id="115" name="Google Shape;115;p24"/>
          <p:cNvSpPr txBox="1"/>
          <p:nvPr/>
        </p:nvSpPr>
        <p:spPr>
          <a:xfrm>
            <a:off x="4612875" y="2058575"/>
            <a:ext cx="73314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