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firstSlideNum="0" strictFirstAndLastChars="0" saveSubsetFonts="1" showSpecialPlsOnTitleSld="0">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6858000" cx="9144000"/>
  <p:notesSz cx="7010400" cy="9296400"/>
  <p:embeddedFontLst>
    <p:embeddedFont>
      <p:font typeface="Proxima Nova"/>
      <p:regular r:id="rId34"/>
      <p:bold r:id="rId35"/>
      <p:italic r:id="rId36"/>
      <p:boldItalic r:id="rId37"/>
    </p:embeddedFont>
    <p:embeddedFont>
      <p:font typeface="Lato"/>
      <p:regular r:id="rId38"/>
      <p:bold r:id="rId39"/>
      <p:italic r:id="rId40"/>
      <p:boldItalic r:id="rId41"/>
    </p:embeddedFont>
    <p:embeddedFont>
      <p:font typeface="Kaushan Script"/>
      <p:regular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C804DA2B-D263-4C38-A2D1-8AD139AAA4C0}">
  <a:tblStyle styleId="{C804DA2B-D263-4C38-A2D1-8AD139AAA4C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Lato-italic.fntdata"/><Relationship Id="rId20" Type="http://schemas.openxmlformats.org/officeDocument/2006/relationships/slide" Target="slides/slide15.xml"/><Relationship Id="rId42" Type="http://schemas.openxmlformats.org/officeDocument/2006/relationships/font" Target="fonts/KaushanScript-regular.fntdata"/><Relationship Id="rId41" Type="http://schemas.openxmlformats.org/officeDocument/2006/relationships/font" Target="fonts/Lato-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ProximaNova-bold.fntdata"/><Relationship Id="rId12" Type="http://schemas.openxmlformats.org/officeDocument/2006/relationships/slide" Target="slides/slide7.xml"/><Relationship Id="rId34" Type="http://schemas.openxmlformats.org/officeDocument/2006/relationships/font" Target="fonts/ProximaNova-regular.fntdata"/><Relationship Id="rId15" Type="http://schemas.openxmlformats.org/officeDocument/2006/relationships/slide" Target="slides/slide10.xml"/><Relationship Id="rId37" Type="http://schemas.openxmlformats.org/officeDocument/2006/relationships/font" Target="fonts/ProximaNova-boldItalic.fntdata"/><Relationship Id="rId14" Type="http://schemas.openxmlformats.org/officeDocument/2006/relationships/slide" Target="slides/slide9.xml"/><Relationship Id="rId36" Type="http://schemas.openxmlformats.org/officeDocument/2006/relationships/font" Target="fonts/ProximaNova-italic.fntdata"/><Relationship Id="rId17" Type="http://schemas.openxmlformats.org/officeDocument/2006/relationships/slide" Target="slides/slide12.xml"/><Relationship Id="rId39" Type="http://schemas.openxmlformats.org/officeDocument/2006/relationships/font" Target="fonts/Lato-bold.fntdata"/><Relationship Id="rId16" Type="http://schemas.openxmlformats.org/officeDocument/2006/relationships/slide" Target="slides/slide11.xml"/><Relationship Id="rId38" Type="http://schemas.openxmlformats.org/officeDocument/2006/relationships/font" Target="fonts/Lato-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01041" y="4415790"/>
            <a:ext cx="5608319" cy="418338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p4:notes"/>
          <p:cNvSpPr txBox="1"/>
          <p:nvPr>
            <p:ph idx="1" type="body"/>
          </p:nvPr>
        </p:nvSpPr>
        <p:spPr>
          <a:xfrm>
            <a:off x="701041" y="4415790"/>
            <a:ext cx="5608319" cy="4183380"/>
          </a:xfrm>
          <a:prstGeom prst="rect">
            <a:avLst/>
          </a:prstGeom>
          <a:noFill/>
          <a:ln>
            <a:noFill/>
          </a:ln>
        </p:spPr>
        <p:txBody>
          <a:bodyPr anchorCtr="0" anchor="ctr" bIns="93150" lIns="93150" spcFirstLastPara="1" rIns="93150" wrap="square" tIns="93150">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69" name="Google Shape;69;p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55b9f723f2_4_7: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55b9f723f2_4_7:notes"/>
          <p:cNvSpPr txBox="1"/>
          <p:nvPr>
            <p:ph idx="1" type="body"/>
          </p:nvPr>
        </p:nvSpPr>
        <p:spPr>
          <a:xfrm>
            <a:off x="701041"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55b9f723f2_4_17: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55b9f723f2_4_17:notes"/>
          <p:cNvSpPr txBox="1"/>
          <p:nvPr>
            <p:ph idx="1" type="body"/>
          </p:nvPr>
        </p:nvSpPr>
        <p:spPr>
          <a:xfrm>
            <a:off x="701041"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55b9f723f2_4_20: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55b9f723f2_4_20:notes"/>
          <p:cNvSpPr txBox="1"/>
          <p:nvPr>
            <p:ph idx="1" type="body"/>
          </p:nvPr>
        </p:nvSpPr>
        <p:spPr>
          <a:xfrm>
            <a:off x="701041"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5551daedbb_1_2: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5551daedbb_1_2:notes"/>
          <p:cNvSpPr txBox="1"/>
          <p:nvPr>
            <p:ph idx="1" type="body"/>
          </p:nvPr>
        </p:nvSpPr>
        <p:spPr>
          <a:xfrm>
            <a:off x="701041"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5551daedbb_1_5: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5551daedbb_1_5:notes"/>
          <p:cNvSpPr txBox="1"/>
          <p:nvPr>
            <p:ph idx="1" type="body"/>
          </p:nvPr>
        </p:nvSpPr>
        <p:spPr>
          <a:xfrm>
            <a:off x="701041"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5551daedbb_1_12: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5551daedbb_1_12:notes"/>
          <p:cNvSpPr txBox="1"/>
          <p:nvPr>
            <p:ph idx="1" type="body"/>
          </p:nvPr>
        </p:nvSpPr>
        <p:spPr>
          <a:xfrm>
            <a:off x="701041"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5551daedbb_1_15: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5551daedbb_1_15:notes"/>
          <p:cNvSpPr txBox="1"/>
          <p:nvPr>
            <p:ph idx="1" type="body"/>
          </p:nvPr>
        </p:nvSpPr>
        <p:spPr>
          <a:xfrm>
            <a:off x="701041"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55b9f723f2_0_1: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55b9f723f2_0_1:notes"/>
          <p:cNvSpPr txBox="1"/>
          <p:nvPr>
            <p:ph idx="1" type="body"/>
          </p:nvPr>
        </p:nvSpPr>
        <p:spPr>
          <a:xfrm>
            <a:off x="701041"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55b48d6792_1_0: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55b48d6792_1_0:notes"/>
          <p:cNvSpPr txBox="1"/>
          <p:nvPr>
            <p:ph idx="1" type="body"/>
          </p:nvPr>
        </p:nvSpPr>
        <p:spPr>
          <a:xfrm>
            <a:off x="701041"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2a16731608_0_0: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a16731608_0_0:notes"/>
          <p:cNvSpPr txBox="1"/>
          <p:nvPr>
            <p:ph idx="1" type="body"/>
          </p:nvPr>
        </p:nvSpPr>
        <p:spPr>
          <a:xfrm>
            <a:off x="701041"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p7:notes"/>
          <p:cNvSpPr txBox="1"/>
          <p:nvPr>
            <p:ph idx="1" type="body"/>
          </p:nvPr>
        </p:nvSpPr>
        <p:spPr>
          <a:xfrm>
            <a:off x="701041" y="4415790"/>
            <a:ext cx="5608319" cy="4183380"/>
          </a:xfrm>
          <a:prstGeom prst="rect">
            <a:avLst/>
          </a:prstGeom>
          <a:noFill/>
          <a:ln>
            <a:noFill/>
          </a:ln>
        </p:spPr>
        <p:txBody>
          <a:bodyPr anchorCtr="0" anchor="ctr" bIns="93150" lIns="93150" spcFirstLastPara="1" rIns="93150" wrap="square" tIns="93150">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76" name="Google Shape;76;p7: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55b48d6792_1_5: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55b48d6792_1_5:notes"/>
          <p:cNvSpPr txBox="1"/>
          <p:nvPr>
            <p:ph idx="1" type="body"/>
          </p:nvPr>
        </p:nvSpPr>
        <p:spPr>
          <a:xfrm>
            <a:off x="701041"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55f6b53ee8_0_33: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55f6b53ee8_0_33:notes"/>
          <p:cNvSpPr txBox="1"/>
          <p:nvPr>
            <p:ph idx="1" type="body"/>
          </p:nvPr>
        </p:nvSpPr>
        <p:spPr>
          <a:xfrm>
            <a:off x="701041"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55f6b53ee8_0_38: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55f6b53ee8_0_38:notes"/>
          <p:cNvSpPr txBox="1"/>
          <p:nvPr>
            <p:ph idx="1" type="body"/>
          </p:nvPr>
        </p:nvSpPr>
        <p:spPr>
          <a:xfrm>
            <a:off x="701041"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55f6b53ee8_0_43: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55f6b53ee8_0_43:notes"/>
          <p:cNvSpPr txBox="1"/>
          <p:nvPr>
            <p:ph idx="1" type="body"/>
          </p:nvPr>
        </p:nvSpPr>
        <p:spPr>
          <a:xfrm>
            <a:off x="701041"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285e23ed35_0_0: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85e23ed35_0_0:notes"/>
          <p:cNvSpPr txBox="1"/>
          <p:nvPr>
            <p:ph idx="1" type="body"/>
          </p:nvPr>
        </p:nvSpPr>
        <p:spPr>
          <a:xfrm>
            <a:off x="701041"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55f6b53ee8_0_4: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55f6b53ee8_0_4:notes"/>
          <p:cNvSpPr txBox="1"/>
          <p:nvPr>
            <p:ph idx="1" type="body"/>
          </p:nvPr>
        </p:nvSpPr>
        <p:spPr>
          <a:xfrm>
            <a:off x="701041"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55f6b53ee8_0_11: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55f6b53ee8_0_11:notes"/>
          <p:cNvSpPr txBox="1"/>
          <p:nvPr>
            <p:ph idx="1" type="body"/>
          </p:nvPr>
        </p:nvSpPr>
        <p:spPr>
          <a:xfrm>
            <a:off x="701041"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p22:notes"/>
          <p:cNvSpPr txBox="1"/>
          <p:nvPr>
            <p:ph idx="1" type="body"/>
          </p:nvPr>
        </p:nvSpPr>
        <p:spPr>
          <a:xfrm>
            <a:off x="701041" y="4415790"/>
            <a:ext cx="5608319" cy="4183380"/>
          </a:xfrm>
          <a:prstGeom prst="rect">
            <a:avLst/>
          </a:prstGeom>
          <a:noFill/>
          <a:ln>
            <a:noFill/>
          </a:ln>
        </p:spPr>
        <p:txBody>
          <a:bodyPr anchorCtr="0" anchor="ctr" bIns="93150" lIns="93150" spcFirstLastPara="1" rIns="93150" wrap="square" tIns="93150">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250" name="Google Shape;250;p2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p24:notes"/>
          <p:cNvSpPr txBox="1"/>
          <p:nvPr>
            <p:ph idx="1" type="body"/>
          </p:nvPr>
        </p:nvSpPr>
        <p:spPr>
          <a:xfrm>
            <a:off x="701041" y="4415790"/>
            <a:ext cx="5608319" cy="4183380"/>
          </a:xfrm>
          <a:prstGeom prst="rect">
            <a:avLst/>
          </a:prstGeom>
          <a:noFill/>
          <a:ln>
            <a:noFill/>
          </a:ln>
        </p:spPr>
        <p:txBody>
          <a:bodyPr anchorCtr="0" anchor="ctr" bIns="93150" lIns="93150" spcFirstLastPara="1" rIns="93150" wrap="square" tIns="93150">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256" name="Google Shape;256;p2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p9:notes"/>
          <p:cNvSpPr txBox="1"/>
          <p:nvPr>
            <p:ph idx="1" type="body"/>
          </p:nvPr>
        </p:nvSpPr>
        <p:spPr>
          <a:xfrm>
            <a:off x="701041" y="4415790"/>
            <a:ext cx="5608319" cy="4183380"/>
          </a:xfrm>
          <a:prstGeom prst="rect">
            <a:avLst/>
          </a:prstGeom>
          <a:noFill/>
          <a:ln>
            <a:noFill/>
          </a:ln>
        </p:spPr>
        <p:txBody>
          <a:bodyPr anchorCtr="0" anchor="ctr" bIns="93150" lIns="93150" spcFirstLastPara="1" rIns="93150" wrap="square" tIns="93150">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83" name="Google Shape;83;p9: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226c206422174003_0: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89" name="Google Shape;89;g226c206422174003_0:notes"/>
          <p:cNvSpPr txBox="1"/>
          <p:nvPr>
            <p:ph idx="1" type="body"/>
          </p:nvPr>
        </p:nvSpPr>
        <p:spPr>
          <a:xfrm>
            <a:off x="701041"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p11:notes"/>
          <p:cNvSpPr txBox="1"/>
          <p:nvPr>
            <p:ph idx="1" type="body"/>
          </p:nvPr>
        </p:nvSpPr>
        <p:spPr>
          <a:xfrm>
            <a:off x="701041" y="4415790"/>
            <a:ext cx="5608319" cy="4183380"/>
          </a:xfrm>
          <a:prstGeom prst="rect">
            <a:avLst/>
          </a:prstGeom>
          <a:noFill/>
          <a:ln>
            <a:noFill/>
          </a:ln>
        </p:spPr>
        <p:txBody>
          <a:bodyPr anchorCtr="0" anchor="ctr" bIns="93150" lIns="93150" spcFirstLastPara="1" rIns="93150" wrap="square" tIns="93150">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95" name="Google Shape;95;p1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p13:notes"/>
          <p:cNvSpPr txBox="1"/>
          <p:nvPr>
            <p:ph idx="1" type="body"/>
          </p:nvPr>
        </p:nvSpPr>
        <p:spPr>
          <a:xfrm>
            <a:off x="701041" y="4415790"/>
            <a:ext cx="5608319" cy="418338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575107f26d_1_0: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575107f26d_1_0:notes"/>
          <p:cNvSpPr txBox="1"/>
          <p:nvPr>
            <p:ph idx="1" type="body"/>
          </p:nvPr>
        </p:nvSpPr>
        <p:spPr>
          <a:xfrm>
            <a:off x="701041"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p17:notes"/>
          <p:cNvSpPr txBox="1"/>
          <p:nvPr>
            <p:ph idx="1" type="body"/>
          </p:nvPr>
        </p:nvSpPr>
        <p:spPr>
          <a:xfrm>
            <a:off x="701041" y="4415790"/>
            <a:ext cx="5608319" cy="4183380"/>
          </a:xfrm>
          <a:prstGeom prst="rect">
            <a:avLst/>
          </a:prstGeom>
          <a:noFill/>
          <a:ln>
            <a:noFill/>
          </a:ln>
        </p:spPr>
        <p:txBody>
          <a:bodyPr anchorCtr="0" anchor="ctr" bIns="93150" lIns="93150" spcFirstLastPara="1" rIns="93150" wrap="square" tIns="93150">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114" name="Google Shape;114;p17: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55b9f723f2_4_1: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55b9f723f2_4_1:notes"/>
          <p:cNvSpPr txBox="1"/>
          <p:nvPr>
            <p:ph idx="1" type="body"/>
          </p:nvPr>
        </p:nvSpPr>
        <p:spPr>
          <a:xfrm>
            <a:off x="701041"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0" y="3997533"/>
            <a:ext cx="9144000" cy="0"/>
          </a:xfrm>
          <a:prstGeom prst="straightConnector1">
            <a:avLst/>
          </a:prstGeom>
          <a:noFill/>
          <a:ln cap="flat" cmpd="sng" w="19050">
            <a:solidFill>
              <a:schemeClr val="lt2"/>
            </a:solidFill>
            <a:prstDash val="solid"/>
            <a:round/>
            <a:headEnd len="sm" w="sm" type="none"/>
            <a:tailEnd len="sm" w="sm" type="none"/>
          </a:ln>
        </p:spPr>
      </p:cxnSp>
      <p:sp>
        <p:nvSpPr>
          <p:cNvPr id="11" name="Google Shape;11;p2"/>
          <p:cNvSpPr txBox="1"/>
          <p:nvPr>
            <p:ph type="ctrTitle"/>
          </p:nvPr>
        </p:nvSpPr>
        <p:spPr>
          <a:xfrm>
            <a:off x="510450" y="1676400"/>
            <a:ext cx="8123100" cy="21180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4243083"/>
            <a:ext cx="8123100" cy="840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6727600"/>
            <a:ext cx="9144000" cy="130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1321967"/>
            <a:ext cx="8520600" cy="25572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4095067"/>
            <a:ext cx="8520600" cy="12024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5" name="Shape 55"/>
        <p:cNvGrpSpPr/>
        <p:nvPr/>
      </p:nvGrpSpPr>
      <p:grpSpPr>
        <a:xfrm>
          <a:off x="0" y="0"/>
          <a:ext cx="0" cy="0"/>
          <a:chOff x="0" y="0"/>
          <a:chExt cx="0" cy="0"/>
        </a:xfrm>
      </p:grpSpPr>
      <p:sp>
        <p:nvSpPr>
          <p:cNvPr id="56" name="Google Shape;56;p13"/>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indent="0" lvl="2" marL="0" marR="0" rtl="0" algn="ctr">
              <a:spcBef>
                <a:spcPts val="0"/>
              </a:spcBef>
              <a:spcAft>
                <a:spcPts val="0"/>
              </a:spcAft>
              <a:buSzPts val="2800"/>
              <a:buNone/>
              <a:defRPr sz="1800"/>
            </a:lvl3pPr>
            <a:lvl4pPr indent="0" lvl="3" marL="0" marR="0" rtl="0" algn="ctr">
              <a:spcBef>
                <a:spcPts val="0"/>
              </a:spcBef>
              <a:spcAft>
                <a:spcPts val="0"/>
              </a:spcAft>
              <a:buSzPts val="2800"/>
              <a:buNone/>
              <a:defRPr sz="1800"/>
            </a:lvl4pPr>
            <a:lvl5pPr indent="0" lvl="4" marL="0" marR="0" rtl="0" algn="ctr">
              <a:spcBef>
                <a:spcPts val="0"/>
              </a:spcBef>
              <a:spcAft>
                <a:spcPts val="0"/>
              </a:spcAft>
              <a:buSzPts val="2800"/>
              <a:buNone/>
              <a:defRPr sz="1800"/>
            </a:lvl5pPr>
            <a:lvl6pPr indent="0" lvl="5" marL="457200" marR="0" rtl="0" algn="ctr">
              <a:spcBef>
                <a:spcPts val="0"/>
              </a:spcBef>
              <a:spcAft>
                <a:spcPts val="0"/>
              </a:spcAft>
              <a:buSzPts val="2800"/>
              <a:buNone/>
              <a:defRPr sz="1800"/>
            </a:lvl6pPr>
            <a:lvl7pPr indent="0" lvl="6" marL="914400" marR="0" rtl="0" algn="ctr">
              <a:spcBef>
                <a:spcPts val="0"/>
              </a:spcBef>
              <a:spcAft>
                <a:spcPts val="0"/>
              </a:spcAft>
              <a:buSzPts val="2800"/>
              <a:buNone/>
              <a:defRPr sz="1800"/>
            </a:lvl7pPr>
            <a:lvl8pPr indent="0" lvl="7" marL="1371600" marR="0" rtl="0" algn="ctr">
              <a:spcBef>
                <a:spcPts val="0"/>
              </a:spcBef>
              <a:spcAft>
                <a:spcPts val="0"/>
              </a:spcAft>
              <a:buSzPts val="2800"/>
              <a:buNone/>
              <a:defRPr sz="1800"/>
            </a:lvl8pPr>
            <a:lvl9pPr indent="0" lvl="8" marL="1828800" marR="0" rtl="0" algn="ctr">
              <a:spcBef>
                <a:spcPts val="0"/>
              </a:spcBef>
              <a:spcAft>
                <a:spcPts val="0"/>
              </a:spcAft>
              <a:buSzPts val="2800"/>
              <a:buNone/>
              <a:defRPr sz="1800"/>
            </a:lvl9pPr>
          </a:lstStyle>
          <a:p/>
        </p:txBody>
      </p:sp>
      <p:sp>
        <p:nvSpPr>
          <p:cNvPr id="57" name="Google Shape;57;p13"/>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64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56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8" name="Shape 58"/>
        <p:cNvGrpSpPr/>
        <p:nvPr/>
      </p:nvGrpSpPr>
      <p:grpSpPr>
        <a:xfrm>
          <a:off x="0" y="0"/>
          <a:ext cx="0" cy="0"/>
          <a:chOff x="0" y="0"/>
          <a:chExt cx="0" cy="0"/>
        </a:xfrm>
      </p:grpSpPr>
      <p:sp>
        <p:nvSpPr>
          <p:cNvPr id="59" name="Google Shape;59;p1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indent="0" lvl="2" marL="0" marR="0" rtl="0" algn="ctr">
              <a:spcBef>
                <a:spcPts val="0"/>
              </a:spcBef>
              <a:spcAft>
                <a:spcPts val="0"/>
              </a:spcAft>
              <a:buSzPts val="2800"/>
              <a:buNone/>
              <a:defRPr sz="1800"/>
            </a:lvl3pPr>
            <a:lvl4pPr indent="0" lvl="3" marL="0" marR="0" rtl="0" algn="ctr">
              <a:spcBef>
                <a:spcPts val="0"/>
              </a:spcBef>
              <a:spcAft>
                <a:spcPts val="0"/>
              </a:spcAft>
              <a:buSzPts val="2800"/>
              <a:buNone/>
              <a:defRPr sz="1800"/>
            </a:lvl4pPr>
            <a:lvl5pPr indent="0" lvl="4" marL="0" marR="0" rtl="0" algn="ctr">
              <a:spcBef>
                <a:spcPts val="0"/>
              </a:spcBef>
              <a:spcAft>
                <a:spcPts val="0"/>
              </a:spcAft>
              <a:buSzPts val="2800"/>
              <a:buNone/>
              <a:defRPr sz="1800"/>
            </a:lvl5pPr>
            <a:lvl6pPr indent="0" lvl="5" marL="457200" marR="0" rtl="0" algn="ctr">
              <a:spcBef>
                <a:spcPts val="0"/>
              </a:spcBef>
              <a:spcAft>
                <a:spcPts val="0"/>
              </a:spcAft>
              <a:buSzPts val="2800"/>
              <a:buNone/>
              <a:defRPr sz="1800"/>
            </a:lvl6pPr>
            <a:lvl7pPr indent="0" lvl="6" marL="914400" marR="0" rtl="0" algn="ctr">
              <a:spcBef>
                <a:spcPts val="0"/>
              </a:spcBef>
              <a:spcAft>
                <a:spcPts val="0"/>
              </a:spcAft>
              <a:buSzPts val="2800"/>
              <a:buNone/>
              <a:defRPr sz="1800"/>
            </a:lvl7pPr>
            <a:lvl8pPr indent="0" lvl="7" marL="1371600" marR="0" rtl="0" algn="ctr">
              <a:spcBef>
                <a:spcPts val="0"/>
              </a:spcBef>
              <a:spcAft>
                <a:spcPts val="0"/>
              </a:spcAft>
              <a:buSzPts val="2800"/>
              <a:buNone/>
              <a:defRPr sz="1800"/>
            </a:lvl8pPr>
            <a:lvl9pPr indent="0" lvl="8" marL="1828800" marR="0" rtl="0" algn="ctr">
              <a:spcBef>
                <a:spcPts val="0"/>
              </a:spcBef>
              <a:spcAft>
                <a:spcPts val="0"/>
              </a:spcAft>
              <a:buSzPts val="2800"/>
              <a:buNone/>
              <a:defRPr sz="1800"/>
            </a:lvl9pPr>
          </a:lstStyle>
          <a:p/>
        </p:txBody>
      </p:sp>
      <p:sp>
        <p:nvSpPr>
          <p:cNvPr id="60" name="Google Shape;60;p14"/>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61" name="Google Shape;61;p14"/>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and 2 Content" type="objAndTwoObj">
  <p:cSld name="OBJECT_AND_TWO_OBJECTS">
    <p:spTree>
      <p:nvGrpSpPr>
        <p:cNvPr id="62" name="Shape 62"/>
        <p:cNvGrpSpPr/>
        <p:nvPr/>
      </p:nvGrpSpPr>
      <p:grpSpPr>
        <a:xfrm>
          <a:off x="0" y="0"/>
          <a:ext cx="0" cy="0"/>
          <a:chOff x="0" y="0"/>
          <a:chExt cx="0" cy="0"/>
        </a:xfrm>
      </p:grpSpPr>
      <p:sp>
        <p:nvSpPr>
          <p:cNvPr id="63" name="Google Shape;63;p15"/>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indent="0" lvl="2" marL="0" marR="0" rtl="0" algn="ctr">
              <a:spcBef>
                <a:spcPts val="0"/>
              </a:spcBef>
              <a:spcAft>
                <a:spcPts val="0"/>
              </a:spcAft>
              <a:buSzPts val="2800"/>
              <a:buNone/>
              <a:defRPr sz="1800"/>
            </a:lvl3pPr>
            <a:lvl4pPr indent="0" lvl="3" marL="0" marR="0" rtl="0" algn="ctr">
              <a:spcBef>
                <a:spcPts val="0"/>
              </a:spcBef>
              <a:spcAft>
                <a:spcPts val="0"/>
              </a:spcAft>
              <a:buSzPts val="2800"/>
              <a:buNone/>
              <a:defRPr sz="1800"/>
            </a:lvl4pPr>
            <a:lvl5pPr indent="0" lvl="4" marL="0" marR="0" rtl="0" algn="ctr">
              <a:spcBef>
                <a:spcPts val="0"/>
              </a:spcBef>
              <a:spcAft>
                <a:spcPts val="0"/>
              </a:spcAft>
              <a:buSzPts val="2800"/>
              <a:buNone/>
              <a:defRPr sz="1800"/>
            </a:lvl5pPr>
            <a:lvl6pPr indent="0" lvl="5" marL="457200" marR="0" rtl="0" algn="ctr">
              <a:spcBef>
                <a:spcPts val="0"/>
              </a:spcBef>
              <a:spcAft>
                <a:spcPts val="0"/>
              </a:spcAft>
              <a:buSzPts val="2800"/>
              <a:buNone/>
              <a:defRPr sz="1800"/>
            </a:lvl6pPr>
            <a:lvl7pPr indent="0" lvl="6" marL="914400" marR="0" rtl="0" algn="ctr">
              <a:spcBef>
                <a:spcPts val="0"/>
              </a:spcBef>
              <a:spcAft>
                <a:spcPts val="0"/>
              </a:spcAft>
              <a:buSzPts val="2800"/>
              <a:buNone/>
              <a:defRPr sz="1800"/>
            </a:lvl7pPr>
            <a:lvl8pPr indent="0" lvl="7" marL="1371600" marR="0" rtl="0" algn="ctr">
              <a:spcBef>
                <a:spcPts val="0"/>
              </a:spcBef>
              <a:spcAft>
                <a:spcPts val="0"/>
              </a:spcAft>
              <a:buSzPts val="2800"/>
              <a:buNone/>
              <a:defRPr sz="1800"/>
            </a:lvl8pPr>
            <a:lvl9pPr indent="0" lvl="8" marL="1828800" marR="0" rtl="0" algn="ctr">
              <a:spcBef>
                <a:spcPts val="0"/>
              </a:spcBef>
              <a:spcAft>
                <a:spcPts val="0"/>
              </a:spcAft>
              <a:buSzPts val="2800"/>
              <a:buNone/>
              <a:defRPr sz="1800"/>
            </a:lvl9pPr>
          </a:lstStyle>
          <a:p/>
        </p:txBody>
      </p:sp>
      <p:sp>
        <p:nvSpPr>
          <p:cNvPr id="64" name="Google Shape;64;p15"/>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64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56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65" name="Google Shape;65;p15"/>
          <p:cNvSpPr txBox="1"/>
          <p:nvPr>
            <p:ph idx="2" type="body"/>
          </p:nvPr>
        </p:nvSpPr>
        <p:spPr>
          <a:xfrm>
            <a:off x="4648200" y="1600200"/>
            <a:ext cx="4038600" cy="21861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64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56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66" name="Google Shape;66;p15"/>
          <p:cNvSpPr txBox="1"/>
          <p:nvPr>
            <p:ph idx="3" type="body"/>
          </p:nvPr>
        </p:nvSpPr>
        <p:spPr>
          <a:xfrm>
            <a:off x="4648200" y="3938587"/>
            <a:ext cx="4038600" cy="21876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64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56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cxnSp>
        <p:nvCxnSpPr>
          <p:cNvPr id="15" name="Google Shape;15;p3"/>
          <p:cNvCxnSpPr/>
          <p:nvPr/>
        </p:nvCxnSpPr>
        <p:spPr>
          <a:xfrm>
            <a:off x="0" y="3997533"/>
            <a:ext cx="9144000" cy="0"/>
          </a:xfrm>
          <a:prstGeom prst="straightConnector1">
            <a:avLst/>
          </a:prstGeom>
          <a:noFill/>
          <a:ln cap="flat" cmpd="sng" w="19050">
            <a:solidFill>
              <a:schemeClr val="lt2"/>
            </a:solidFill>
            <a:prstDash val="solid"/>
            <a:round/>
            <a:headEnd len="sm" w="sm" type="none"/>
            <a:tailEnd len="sm" w="sm" type="none"/>
          </a:ln>
        </p:spPr>
      </p:cxnSp>
      <p:sp>
        <p:nvSpPr>
          <p:cNvPr id="16" name="Google Shape;16;p3"/>
          <p:cNvSpPr txBox="1"/>
          <p:nvPr>
            <p:ph type="title"/>
          </p:nvPr>
        </p:nvSpPr>
        <p:spPr>
          <a:xfrm>
            <a:off x="510450" y="2743200"/>
            <a:ext cx="8123100" cy="10383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6727600"/>
            <a:ext cx="9144000" cy="130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701800"/>
            <a:ext cx="5797500" cy="54543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10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5994000"/>
            <a:ext cx="468300" cy="0"/>
          </a:xfrm>
          <a:prstGeom prst="straightConnector1">
            <a:avLst/>
          </a:prstGeom>
          <a:noFill/>
          <a:ln cap="flat" cmpd="sng" w="19050">
            <a:solidFill>
              <a:schemeClr val="lt2"/>
            </a:solidFill>
            <a:prstDash val="solid"/>
            <a:round/>
            <a:headEnd len="sm" w="sm" type="none"/>
            <a:tailEnd len="sm" w="sm" type="none"/>
          </a:ln>
        </p:spPr>
      </p:cxnSp>
      <p:sp>
        <p:nvSpPr>
          <p:cNvPr id="41" name="Google Shape;41;p9"/>
          <p:cNvSpPr txBox="1"/>
          <p:nvPr>
            <p:ph type="title"/>
          </p:nvPr>
        </p:nvSpPr>
        <p:spPr>
          <a:xfrm>
            <a:off x="265500" y="1607767"/>
            <a:ext cx="4045200" cy="20127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3692001"/>
            <a:ext cx="4045200" cy="1794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5649100"/>
            <a:ext cx="5998800" cy="7983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17.png"/><Relationship Id="rId6"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7.png"/><Relationship Id="rId5"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29.png"/><Relationship Id="rId4"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3.png"/><Relationship Id="rId6"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32.png"/><Relationship Id="rId4" Type="http://schemas.openxmlformats.org/officeDocument/2006/relationships/image" Target="../media/image26.png"/><Relationship Id="rId5" Type="http://schemas.openxmlformats.org/officeDocument/2006/relationships/image" Target="../media/image31.png"/><Relationship Id="rId6" Type="http://schemas.openxmlformats.org/officeDocument/2006/relationships/image" Target="../media/image28.png"/><Relationship Id="rId7"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6"/>
          <p:cNvSpPr txBox="1"/>
          <p:nvPr>
            <p:ph type="ctrTitle"/>
          </p:nvPr>
        </p:nvSpPr>
        <p:spPr>
          <a:xfrm>
            <a:off x="247725" y="912775"/>
            <a:ext cx="8111400" cy="143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Font typeface="Arial"/>
              <a:buNone/>
            </a:pPr>
            <a:r>
              <a:rPr b="1" lang="en-US" sz="11000">
                <a:solidFill>
                  <a:schemeClr val="dk2"/>
                </a:solidFill>
                <a:latin typeface="Kaushan Script"/>
                <a:ea typeface="Kaushan Script"/>
                <a:cs typeface="Kaushan Script"/>
                <a:sym typeface="Kaushan Script"/>
              </a:rPr>
              <a:t>Gotta Grow!!!</a:t>
            </a:r>
            <a:br>
              <a:rPr i="0" lang="en-US" sz="7200" u="none" cap="none" strike="noStrike">
                <a:solidFill>
                  <a:srgbClr val="B1264C"/>
                </a:solidFill>
                <a:latin typeface="Kaushan Script"/>
                <a:ea typeface="Kaushan Script"/>
                <a:cs typeface="Kaushan Script"/>
                <a:sym typeface="Kaushan Script"/>
              </a:rPr>
            </a:br>
            <a:br>
              <a:rPr i="0" lang="en-US" sz="4400" u="none" cap="none" strike="noStrike">
                <a:solidFill>
                  <a:srgbClr val="B1264C"/>
                </a:solidFill>
                <a:latin typeface="Kaushan Script"/>
                <a:ea typeface="Kaushan Script"/>
                <a:cs typeface="Kaushan Script"/>
                <a:sym typeface="Kaushan Script"/>
              </a:rPr>
            </a:br>
            <a:endParaRPr>
              <a:solidFill>
                <a:srgbClr val="B1264C"/>
              </a:solidFill>
              <a:latin typeface="Kaushan Script"/>
              <a:ea typeface="Kaushan Script"/>
              <a:cs typeface="Kaushan Script"/>
              <a:sym typeface="Kaushan Script"/>
            </a:endParaRPr>
          </a:p>
        </p:txBody>
      </p:sp>
      <p:sp>
        <p:nvSpPr>
          <p:cNvPr id="72" name="Google Shape;72;p16"/>
          <p:cNvSpPr txBox="1"/>
          <p:nvPr>
            <p:ph idx="1" type="subTitle"/>
          </p:nvPr>
        </p:nvSpPr>
        <p:spPr>
          <a:xfrm>
            <a:off x="0" y="2345275"/>
            <a:ext cx="4999800" cy="410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lang="en-US" sz="3000">
                <a:solidFill>
                  <a:srgbClr val="FFFFFF"/>
                </a:solidFill>
                <a:latin typeface="Lato"/>
                <a:ea typeface="Lato"/>
                <a:cs typeface="Lato"/>
                <a:sym typeface="Lato"/>
              </a:rPr>
              <a:t>By : Mujib Ogunade, Marcus Bryant, Oluwatobiloba Odukoya, Bafoday Dainkeh</a:t>
            </a:r>
            <a:endParaRPr sz="3000">
              <a:solidFill>
                <a:srgbClr val="FFFFFF"/>
              </a:solidFill>
              <a:latin typeface="Lato"/>
              <a:ea typeface="Lato"/>
              <a:cs typeface="Lato"/>
              <a:sym typeface="Lato"/>
            </a:endParaRPr>
          </a:p>
          <a:p>
            <a:pPr indent="0" lvl="0" marL="0" marR="0" rtl="0" algn="l">
              <a:lnSpc>
                <a:spcPct val="100000"/>
              </a:lnSpc>
              <a:spcBef>
                <a:spcPts val="0"/>
              </a:spcBef>
              <a:spcAft>
                <a:spcPts val="0"/>
              </a:spcAft>
              <a:buClr>
                <a:schemeClr val="dk1"/>
              </a:buClr>
              <a:buFont typeface="Arial"/>
              <a:buNone/>
            </a:pPr>
            <a:r>
              <a:rPr i="0" lang="en-US" sz="3000" u="none" cap="none" strike="noStrike">
                <a:solidFill>
                  <a:srgbClr val="FFFFFF"/>
                </a:solidFill>
                <a:latin typeface="Lato"/>
                <a:ea typeface="Lato"/>
                <a:cs typeface="Lato"/>
                <a:sym typeface="Lato"/>
              </a:rPr>
              <a:t> </a:t>
            </a:r>
            <a:endParaRPr i="0" sz="3000" u="none" cap="none" strike="noStrike">
              <a:solidFill>
                <a:srgbClr val="FFFFFF"/>
              </a:solidFill>
              <a:latin typeface="Lato"/>
              <a:ea typeface="Lato"/>
              <a:cs typeface="Lato"/>
              <a:sym typeface="Lato"/>
            </a:endParaRPr>
          </a:p>
          <a:p>
            <a:pPr indent="0" lvl="0" marL="0" marR="0" rtl="0" algn="l">
              <a:lnSpc>
                <a:spcPct val="100000"/>
              </a:lnSpc>
              <a:spcBef>
                <a:spcPts val="640"/>
              </a:spcBef>
              <a:spcAft>
                <a:spcPts val="0"/>
              </a:spcAft>
              <a:buClr>
                <a:schemeClr val="dk1"/>
              </a:buClr>
              <a:buFont typeface="Arial"/>
              <a:buNone/>
            </a:pPr>
            <a:r>
              <a:rPr i="0" lang="en-US" sz="3000" u="none" cap="none" strike="noStrike">
                <a:solidFill>
                  <a:srgbClr val="FFFFFF"/>
                </a:solidFill>
                <a:latin typeface="Lato"/>
                <a:ea typeface="Lato"/>
                <a:cs typeface="Lato"/>
                <a:sym typeface="Lato"/>
              </a:rPr>
              <a:t>Walker Mill Middle Schoo</a:t>
            </a:r>
            <a:r>
              <a:rPr lang="en-US" sz="3000">
                <a:solidFill>
                  <a:srgbClr val="FFFFFF"/>
                </a:solidFill>
                <a:latin typeface="Lato"/>
                <a:ea typeface="Lato"/>
                <a:cs typeface="Lato"/>
                <a:sym typeface="Lato"/>
              </a:rPr>
              <a:t>l	</a:t>
            </a:r>
            <a:r>
              <a:rPr i="0" lang="en-US" sz="3000" u="none" cap="none" strike="noStrike">
                <a:solidFill>
                  <a:srgbClr val="FFFFFF"/>
                </a:solidFill>
                <a:latin typeface="Lato"/>
                <a:ea typeface="Lato"/>
                <a:cs typeface="Lato"/>
                <a:sym typeface="Lato"/>
              </a:rPr>
              <a:t>20</a:t>
            </a:r>
            <a:r>
              <a:rPr lang="en-US" sz="3000">
                <a:solidFill>
                  <a:srgbClr val="FFFFFF"/>
                </a:solidFill>
                <a:latin typeface="Lato"/>
                <a:ea typeface="Lato"/>
                <a:cs typeface="Lato"/>
                <a:sym typeface="Lato"/>
              </a:rPr>
              <a:t>18 </a:t>
            </a:r>
            <a:r>
              <a:rPr i="0" lang="en-US" sz="3000" u="none" cap="none" strike="noStrike">
                <a:solidFill>
                  <a:srgbClr val="FFFFFF"/>
                </a:solidFill>
                <a:latin typeface="Lato"/>
                <a:ea typeface="Lato"/>
                <a:cs typeface="Lato"/>
                <a:sym typeface="Lato"/>
              </a:rPr>
              <a:t>- 201</a:t>
            </a:r>
            <a:r>
              <a:rPr lang="en-US" sz="3000">
                <a:solidFill>
                  <a:srgbClr val="FFFFFF"/>
                </a:solidFill>
                <a:latin typeface="Lato"/>
                <a:ea typeface="Lato"/>
                <a:cs typeface="Lato"/>
                <a:sym typeface="Lato"/>
              </a:rPr>
              <a:t>9</a:t>
            </a:r>
            <a:endParaRPr i="0" sz="3000" u="none" cap="none" strike="noStrike">
              <a:solidFill>
                <a:srgbClr val="FFFFFF"/>
              </a:solidFill>
              <a:latin typeface="Lato"/>
              <a:ea typeface="Lato"/>
              <a:cs typeface="Lato"/>
              <a:sym typeface="Lato"/>
            </a:endParaRPr>
          </a:p>
          <a:p>
            <a:pPr indent="0" lvl="0" marL="0" marR="0" rtl="0" algn="l">
              <a:lnSpc>
                <a:spcPct val="100000"/>
              </a:lnSpc>
              <a:spcBef>
                <a:spcPts val="640"/>
              </a:spcBef>
              <a:spcAft>
                <a:spcPts val="0"/>
              </a:spcAft>
              <a:buClr>
                <a:schemeClr val="dk1"/>
              </a:buClr>
              <a:buFont typeface="Arial"/>
              <a:buNone/>
            </a:pPr>
            <a:r>
              <a:rPr i="0" lang="en-US" sz="3000" u="none" cap="none" strike="noStrike">
                <a:solidFill>
                  <a:srgbClr val="FFFFFF"/>
                </a:solidFill>
                <a:latin typeface="Lato"/>
                <a:ea typeface="Lato"/>
                <a:cs typeface="Lato"/>
                <a:sym typeface="Lato"/>
              </a:rPr>
              <a:t>Teacher:</a:t>
            </a:r>
            <a:r>
              <a:rPr lang="en-US" sz="3000">
                <a:solidFill>
                  <a:srgbClr val="FFFFFF"/>
                </a:solidFill>
                <a:latin typeface="Lato"/>
                <a:ea typeface="Lato"/>
                <a:cs typeface="Lato"/>
                <a:sym typeface="Lato"/>
              </a:rPr>
              <a:t> Ms. Park	</a:t>
            </a:r>
            <a:r>
              <a:rPr i="0" lang="en-US" sz="3000" u="none" cap="none" strike="noStrike">
                <a:solidFill>
                  <a:srgbClr val="FFFFFF"/>
                </a:solidFill>
                <a:latin typeface="Lato"/>
                <a:ea typeface="Lato"/>
                <a:cs typeface="Lato"/>
                <a:sym typeface="Lato"/>
              </a:rPr>
              <a:t>Mod</a:t>
            </a:r>
            <a:r>
              <a:rPr lang="en-US" sz="3000">
                <a:solidFill>
                  <a:srgbClr val="FFFFFF"/>
                </a:solidFill>
                <a:latin typeface="Lato"/>
                <a:ea typeface="Lato"/>
                <a:cs typeface="Lato"/>
                <a:sym typeface="Lato"/>
              </a:rPr>
              <a:t>: 5</a:t>
            </a:r>
            <a:endParaRPr sz="3000">
              <a:solidFill>
                <a:srgbClr val="FFFFFF"/>
              </a:solidFill>
              <a:latin typeface="Lato"/>
              <a:ea typeface="Lato"/>
              <a:cs typeface="Lato"/>
              <a:sym typeface="Lato"/>
            </a:endParaRPr>
          </a:p>
          <a:p>
            <a:pPr indent="0" lvl="0" marL="0" marR="0" rtl="0" algn="ctr">
              <a:lnSpc>
                <a:spcPct val="100000"/>
              </a:lnSpc>
              <a:spcBef>
                <a:spcPts val="640"/>
              </a:spcBef>
              <a:spcAft>
                <a:spcPts val="0"/>
              </a:spcAft>
              <a:buClr>
                <a:schemeClr val="dk1"/>
              </a:buClr>
              <a:buFont typeface="Arial"/>
              <a:buNone/>
            </a:pPr>
            <a:r>
              <a:rPr lang="en-US" sz="3000">
                <a:solidFill>
                  <a:srgbClr val="FFFFFF"/>
                </a:solidFill>
                <a:latin typeface="Lato"/>
                <a:ea typeface="Lato"/>
                <a:cs typeface="Lato"/>
                <a:sym typeface="Lato"/>
              </a:rPr>
              <a:t>Due: April 12, 2019</a:t>
            </a:r>
            <a:endParaRPr sz="3000">
              <a:solidFill>
                <a:srgbClr val="FFFFFF"/>
              </a:solidFill>
              <a:latin typeface="Lato"/>
              <a:ea typeface="Lato"/>
              <a:cs typeface="Lato"/>
              <a:sym typeface="Lato"/>
            </a:endParaRPr>
          </a:p>
        </p:txBody>
      </p:sp>
      <p:pic>
        <p:nvPicPr>
          <p:cNvPr id="73" name="Google Shape;73;p16"/>
          <p:cNvPicPr preferRelativeResize="0"/>
          <p:nvPr/>
        </p:nvPicPr>
        <p:blipFill>
          <a:blip r:embed="rId3">
            <a:alphaModFix/>
          </a:blip>
          <a:stretch>
            <a:fillRect/>
          </a:stretch>
        </p:blipFill>
        <p:spPr>
          <a:xfrm>
            <a:off x="4910275" y="2345262"/>
            <a:ext cx="4144175" cy="3492625"/>
          </a:xfrm>
          <a:prstGeom prst="rect">
            <a:avLst/>
          </a:prstGeom>
          <a:noFill/>
          <a:ln>
            <a:noFill/>
          </a:ln>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26" name="Shape 126"/>
        <p:cNvGrpSpPr/>
        <p:nvPr/>
      </p:nvGrpSpPr>
      <p:grpSpPr>
        <a:xfrm>
          <a:off x="0" y="0"/>
          <a:ext cx="0" cy="0"/>
          <a:chOff x="0" y="0"/>
          <a:chExt cx="0" cy="0"/>
        </a:xfrm>
      </p:grpSpPr>
      <p:sp>
        <p:nvSpPr>
          <p:cNvPr id="127" name="Google Shape;127;p25"/>
          <p:cNvSpPr txBox="1"/>
          <p:nvPr/>
        </p:nvSpPr>
        <p:spPr>
          <a:xfrm>
            <a:off x="648600" y="138750"/>
            <a:ext cx="7846800" cy="6580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US" sz="2800">
                <a:solidFill>
                  <a:srgbClr val="FFFFFF"/>
                </a:solidFill>
                <a:latin typeface="Lato"/>
                <a:ea typeface="Lato"/>
                <a:cs typeface="Lato"/>
                <a:sym typeface="Lato"/>
              </a:rPr>
              <a:t>5. Use a silver Sharpie marker to label six sets of horticulture cups from 1-8</a:t>
            </a:r>
            <a:endParaRPr sz="2800">
              <a:solidFill>
                <a:srgbClr val="FFFFFF"/>
              </a:solidFill>
              <a:latin typeface="Lato"/>
              <a:ea typeface="Lato"/>
              <a:cs typeface="Lato"/>
              <a:sym typeface="Lato"/>
            </a:endParaRPr>
          </a:p>
          <a:p>
            <a:pPr indent="0" lvl="0" marL="457200" rtl="0" algn="l">
              <a:spcBef>
                <a:spcPts val="0"/>
              </a:spcBef>
              <a:spcAft>
                <a:spcPts val="0"/>
              </a:spcAft>
              <a:buNone/>
            </a:pPr>
            <a:r>
              <a:t/>
            </a:r>
            <a:endParaRPr sz="2800">
              <a:solidFill>
                <a:srgbClr val="FFFFFF"/>
              </a:solidFill>
              <a:latin typeface="Lato"/>
              <a:ea typeface="Lato"/>
              <a:cs typeface="Lato"/>
              <a:sym typeface="Lato"/>
            </a:endParaRPr>
          </a:p>
          <a:p>
            <a:pPr indent="0" lvl="0" marL="457200" rtl="0" algn="l">
              <a:spcBef>
                <a:spcPts val="0"/>
              </a:spcBef>
              <a:spcAft>
                <a:spcPts val="0"/>
              </a:spcAft>
              <a:buNone/>
            </a:pPr>
            <a:r>
              <a:rPr lang="en-US" sz="2800">
                <a:solidFill>
                  <a:srgbClr val="FFFFFF"/>
                </a:solidFill>
                <a:latin typeface="Lato"/>
                <a:ea typeface="Lato"/>
                <a:cs typeface="Lato"/>
                <a:sym typeface="Lato"/>
              </a:rPr>
              <a:t>6. Each set of cups numbered 1-8 represents a treatment. Use label tape to identify which treatment each cup belongs to. When adding the label tape, be careful not to cover the cup number.</a:t>
            </a:r>
            <a:endParaRPr sz="2800">
              <a:solidFill>
                <a:srgbClr val="FFFFFF"/>
              </a:solidFill>
              <a:latin typeface="Lato"/>
              <a:ea typeface="Lato"/>
              <a:cs typeface="Lato"/>
              <a:sym typeface="Lato"/>
            </a:endParaRPr>
          </a:p>
          <a:p>
            <a:pPr indent="0" lvl="0" marL="457200" rtl="0" algn="l">
              <a:spcBef>
                <a:spcPts val="0"/>
              </a:spcBef>
              <a:spcAft>
                <a:spcPts val="0"/>
              </a:spcAft>
              <a:buNone/>
            </a:pPr>
            <a:r>
              <a:rPr lang="en-US" sz="2800">
                <a:solidFill>
                  <a:srgbClr val="FFFFFF"/>
                </a:solidFill>
                <a:latin typeface="Lato"/>
                <a:ea typeface="Lato"/>
                <a:cs typeface="Lato"/>
                <a:sym typeface="Lato"/>
              </a:rPr>
              <a:t>a. Label the sets of cups as follows:</a:t>
            </a:r>
            <a:endParaRPr sz="2800">
              <a:solidFill>
                <a:srgbClr val="FFFFFF"/>
              </a:solidFill>
              <a:latin typeface="Lato"/>
              <a:ea typeface="Lato"/>
              <a:cs typeface="Lato"/>
              <a:sym typeface="Lato"/>
            </a:endParaRPr>
          </a:p>
          <a:p>
            <a:pPr indent="0" lvl="0" marL="457200" rtl="0" algn="l">
              <a:spcBef>
                <a:spcPts val="0"/>
              </a:spcBef>
              <a:spcAft>
                <a:spcPts val="0"/>
              </a:spcAft>
              <a:buNone/>
            </a:pPr>
            <a:r>
              <a:rPr lang="en-US" sz="2800">
                <a:solidFill>
                  <a:srgbClr val="FFFFFF"/>
                </a:solidFill>
                <a:latin typeface="Lato"/>
                <a:ea typeface="Lato"/>
                <a:cs typeface="Lato"/>
                <a:sym typeface="Lato"/>
              </a:rPr>
              <a:t>i. Using green tape – “Control Treatment – Pine Pink Orchid”</a:t>
            </a:r>
            <a:endParaRPr sz="2800">
              <a:solidFill>
                <a:srgbClr val="FFFFFF"/>
              </a:solidFill>
              <a:latin typeface="Lato"/>
              <a:ea typeface="Lato"/>
              <a:cs typeface="Lato"/>
              <a:sym typeface="Lato"/>
            </a:endParaRPr>
          </a:p>
          <a:p>
            <a:pPr indent="0" lvl="0" marL="457200" rtl="0" algn="l">
              <a:spcBef>
                <a:spcPts val="0"/>
              </a:spcBef>
              <a:spcAft>
                <a:spcPts val="0"/>
              </a:spcAft>
              <a:buNone/>
            </a:pPr>
            <a:r>
              <a:rPr lang="en-US" sz="2800">
                <a:solidFill>
                  <a:srgbClr val="FFFFFF"/>
                </a:solidFill>
                <a:latin typeface="Lato"/>
                <a:ea typeface="Lato"/>
                <a:cs typeface="Lato"/>
                <a:sym typeface="Lato"/>
              </a:rPr>
              <a:t>ii. Using blue tape – “Fertilizer Treatment – Pine Pink Orchid”</a:t>
            </a:r>
            <a:endParaRPr sz="2800">
              <a:solidFill>
                <a:srgbClr val="FFFFFF"/>
              </a:solidFill>
              <a:latin typeface="Lato"/>
              <a:ea typeface="Lato"/>
              <a:cs typeface="Lato"/>
              <a:sym typeface="Lato"/>
            </a:endParaRPr>
          </a:p>
          <a:p>
            <a:pPr indent="0" lvl="0" marL="457200" rtl="0" algn="l">
              <a:spcBef>
                <a:spcPts val="0"/>
              </a:spcBef>
              <a:spcAft>
                <a:spcPts val="0"/>
              </a:spcAft>
              <a:buNone/>
            </a:pPr>
            <a:r>
              <a:rPr lang="en-US" sz="2800">
                <a:solidFill>
                  <a:srgbClr val="FFFFFF"/>
                </a:solidFill>
                <a:latin typeface="Lato"/>
                <a:ea typeface="Lato"/>
                <a:cs typeface="Lato"/>
                <a:sym typeface="Lato"/>
              </a:rPr>
              <a:t>iii. Using purple tape – “Fungus Treatment – Pine Pink Orchid”</a:t>
            </a:r>
            <a:endParaRPr sz="2800">
              <a:solidFill>
                <a:srgbClr val="FFFFFF"/>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31" name="Shape 131"/>
        <p:cNvGrpSpPr/>
        <p:nvPr/>
      </p:nvGrpSpPr>
      <p:grpSpPr>
        <a:xfrm>
          <a:off x="0" y="0"/>
          <a:ext cx="0" cy="0"/>
          <a:chOff x="0" y="0"/>
          <a:chExt cx="0" cy="0"/>
        </a:xfrm>
      </p:grpSpPr>
      <p:sp>
        <p:nvSpPr>
          <p:cNvPr id="132" name="Google Shape;132;p26"/>
          <p:cNvSpPr txBox="1"/>
          <p:nvPr/>
        </p:nvSpPr>
        <p:spPr>
          <a:xfrm>
            <a:off x="0" y="460350"/>
            <a:ext cx="9144000" cy="5937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US" sz="2800">
                <a:solidFill>
                  <a:srgbClr val="FFFFFF"/>
                </a:solidFill>
                <a:latin typeface="Lato"/>
                <a:ea typeface="Lato"/>
                <a:cs typeface="Lato"/>
                <a:sym typeface="Lato"/>
              </a:rPr>
              <a:t>7. Deflask the orchids. Students should wear gloves when doing this. In order to avoid cross-contamination, students should change gloves if they change the treatment that they are preparing.</a:t>
            </a:r>
            <a:endParaRPr sz="2800">
              <a:solidFill>
                <a:srgbClr val="FFFFFF"/>
              </a:solidFill>
              <a:latin typeface="Lato"/>
              <a:ea typeface="Lato"/>
              <a:cs typeface="Lato"/>
              <a:sym typeface="Lato"/>
            </a:endParaRPr>
          </a:p>
          <a:p>
            <a:pPr indent="0" lvl="0" marL="457200" rtl="0" algn="l">
              <a:spcBef>
                <a:spcPts val="0"/>
              </a:spcBef>
              <a:spcAft>
                <a:spcPts val="0"/>
              </a:spcAft>
              <a:buNone/>
            </a:pPr>
            <a:r>
              <a:t/>
            </a:r>
            <a:endParaRPr sz="2800">
              <a:solidFill>
                <a:srgbClr val="FFFFFF"/>
              </a:solidFill>
              <a:latin typeface="Lato"/>
              <a:ea typeface="Lato"/>
              <a:cs typeface="Lato"/>
              <a:sym typeface="Lato"/>
            </a:endParaRPr>
          </a:p>
          <a:p>
            <a:pPr indent="0" lvl="0" marL="457200" rtl="0" algn="l">
              <a:spcBef>
                <a:spcPts val="0"/>
              </a:spcBef>
              <a:spcAft>
                <a:spcPts val="0"/>
              </a:spcAft>
              <a:buNone/>
            </a:pPr>
            <a:r>
              <a:rPr lang="en-US" sz="2800">
                <a:solidFill>
                  <a:srgbClr val="FFFFFF"/>
                </a:solidFill>
                <a:latin typeface="Lato"/>
                <a:ea typeface="Lato"/>
                <a:cs typeface="Lato"/>
                <a:sym typeface="Lato"/>
              </a:rPr>
              <a:t>a. Use a chopstick to gently separate the seedling from the flask. Be careful not to damage the roots.</a:t>
            </a:r>
            <a:endParaRPr sz="2800">
              <a:solidFill>
                <a:srgbClr val="FFFFFF"/>
              </a:solidFill>
              <a:latin typeface="Lato"/>
              <a:ea typeface="Lato"/>
              <a:cs typeface="Lato"/>
              <a:sym typeface="Lato"/>
            </a:endParaRPr>
          </a:p>
          <a:p>
            <a:pPr indent="0" lvl="0" marL="457200" rtl="0" algn="l">
              <a:spcBef>
                <a:spcPts val="0"/>
              </a:spcBef>
              <a:spcAft>
                <a:spcPts val="0"/>
              </a:spcAft>
              <a:buNone/>
            </a:pPr>
            <a:r>
              <a:rPr lang="en-US" sz="2800">
                <a:solidFill>
                  <a:srgbClr val="FFFFFF"/>
                </a:solidFill>
                <a:latin typeface="Lato"/>
                <a:ea typeface="Lato"/>
                <a:cs typeface="Lato"/>
                <a:sym typeface="Lato"/>
              </a:rPr>
              <a:t>b. Gently rinse the agar off the roots. This can be done at a sink or in a basin of clean water over a colander.</a:t>
            </a:r>
            <a:endParaRPr sz="2800">
              <a:solidFill>
                <a:srgbClr val="FFFFFF"/>
              </a:solidFill>
              <a:latin typeface="Lato"/>
              <a:ea typeface="Lato"/>
              <a:cs typeface="Lato"/>
              <a:sym typeface="Lato"/>
            </a:endParaRPr>
          </a:p>
          <a:p>
            <a:pPr indent="0" lvl="0" marL="457200" rtl="0" algn="l">
              <a:spcBef>
                <a:spcPts val="0"/>
              </a:spcBef>
              <a:spcAft>
                <a:spcPts val="0"/>
              </a:spcAft>
              <a:buNone/>
            </a:pPr>
            <a:r>
              <a:rPr lang="en-US" sz="2800">
                <a:solidFill>
                  <a:srgbClr val="FFFFFF"/>
                </a:solidFill>
                <a:latin typeface="Lato"/>
                <a:ea typeface="Lato"/>
                <a:cs typeface="Lato"/>
                <a:sym typeface="Lato"/>
              </a:rPr>
              <a:t>c. Place the seedling roots in water while the cups are being prepared. Be sure to keep the roots wet so that the seedlings don’t begin to wilt.</a:t>
            </a:r>
            <a:endParaRPr sz="2800">
              <a:solidFill>
                <a:srgbClr val="FFFFFF"/>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36" name="Shape 136"/>
        <p:cNvGrpSpPr/>
        <p:nvPr/>
      </p:nvGrpSpPr>
      <p:grpSpPr>
        <a:xfrm>
          <a:off x="0" y="0"/>
          <a:ext cx="0" cy="0"/>
          <a:chOff x="0" y="0"/>
          <a:chExt cx="0" cy="0"/>
        </a:xfrm>
      </p:grpSpPr>
      <p:sp>
        <p:nvSpPr>
          <p:cNvPr id="137" name="Google Shape;137;p27"/>
          <p:cNvSpPr txBox="1"/>
          <p:nvPr/>
        </p:nvSpPr>
        <p:spPr>
          <a:xfrm>
            <a:off x="0" y="118500"/>
            <a:ext cx="9144000" cy="66210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US" sz="2000">
                <a:solidFill>
                  <a:srgbClr val="FFFFFF"/>
                </a:solidFill>
                <a:latin typeface="Lato"/>
                <a:ea typeface="Lato"/>
                <a:cs typeface="Lato"/>
                <a:sym typeface="Lato"/>
              </a:rPr>
              <a:t>8. Measure the corm (ball-like root structure) and plant the orchids. Students should wear gloves, and should change gloves if they switch the treatment  they are preparing.</a:t>
            </a:r>
            <a:endParaRPr sz="2000">
              <a:solidFill>
                <a:srgbClr val="FFFFFF"/>
              </a:solidFill>
              <a:latin typeface="Lato"/>
              <a:ea typeface="Lato"/>
              <a:cs typeface="Lato"/>
              <a:sym typeface="Lato"/>
            </a:endParaRPr>
          </a:p>
          <a:p>
            <a:pPr indent="0" lvl="0" marL="457200" rtl="0" algn="l">
              <a:spcBef>
                <a:spcPts val="0"/>
              </a:spcBef>
              <a:spcAft>
                <a:spcPts val="0"/>
              </a:spcAft>
              <a:buNone/>
            </a:pPr>
            <a:r>
              <a:rPr lang="en-US" sz="2000">
                <a:solidFill>
                  <a:srgbClr val="FFFFFF"/>
                </a:solidFill>
                <a:latin typeface="Lato"/>
                <a:ea typeface="Lato"/>
                <a:cs typeface="Lato"/>
                <a:sym typeface="Lato"/>
              </a:rPr>
              <a:t>a. Place a cellulose plug in the bottom of the cup as close to the center of the</a:t>
            </a:r>
            <a:endParaRPr sz="2000">
              <a:solidFill>
                <a:srgbClr val="FFFFFF"/>
              </a:solidFill>
              <a:latin typeface="Lato"/>
              <a:ea typeface="Lato"/>
              <a:cs typeface="Lato"/>
              <a:sym typeface="Lato"/>
            </a:endParaRPr>
          </a:p>
          <a:p>
            <a:pPr indent="0" lvl="0" marL="457200" rtl="0" algn="l">
              <a:spcBef>
                <a:spcPts val="0"/>
              </a:spcBef>
              <a:spcAft>
                <a:spcPts val="0"/>
              </a:spcAft>
              <a:buNone/>
            </a:pPr>
            <a:r>
              <a:rPr lang="en-US" sz="2000">
                <a:solidFill>
                  <a:srgbClr val="FFFFFF"/>
                </a:solidFill>
                <a:latin typeface="Lato"/>
                <a:ea typeface="Lato"/>
                <a:cs typeface="Lato"/>
                <a:sym typeface="Lato"/>
              </a:rPr>
              <a:t>cup as possible</a:t>
            </a:r>
            <a:endParaRPr sz="2000">
              <a:solidFill>
                <a:srgbClr val="FFFFFF"/>
              </a:solidFill>
              <a:latin typeface="Lato"/>
              <a:ea typeface="Lato"/>
              <a:cs typeface="Lato"/>
              <a:sym typeface="Lato"/>
            </a:endParaRPr>
          </a:p>
          <a:p>
            <a:pPr indent="0" lvl="0" marL="457200" rtl="0" algn="l">
              <a:spcBef>
                <a:spcPts val="0"/>
              </a:spcBef>
              <a:spcAft>
                <a:spcPts val="0"/>
              </a:spcAft>
              <a:buNone/>
            </a:pPr>
            <a:r>
              <a:rPr lang="en-US" sz="2000">
                <a:solidFill>
                  <a:srgbClr val="FFFFFF"/>
                </a:solidFill>
                <a:latin typeface="Lato"/>
                <a:ea typeface="Lato"/>
                <a:cs typeface="Lato"/>
                <a:sym typeface="Lato"/>
              </a:rPr>
              <a:t>i. For Control Treatment (green) cups and for Fertilizer Treatment (blue) cups, add an uninoculated cellulose plug</a:t>
            </a:r>
            <a:endParaRPr sz="2000">
              <a:solidFill>
                <a:srgbClr val="FFFFFF"/>
              </a:solidFill>
              <a:latin typeface="Lato"/>
              <a:ea typeface="Lato"/>
              <a:cs typeface="Lato"/>
              <a:sym typeface="Lato"/>
            </a:endParaRPr>
          </a:p>
          <a:p>
            <a:pPr indent="0" lvl="0" marL="457200" rtl="0" algn="l">
              <a:spcBef>
                <a:spcPts val="0"/>
              </a:spcBef>
              <a:spcAft>
                <a:spcPts val="0"/>
              </a:spcAft>
              <a:buNone/>
            </a:pPr>
            <a:r>
              <a:rPr lang="en-US" sz="2000">
                <a:solidFill>
                  <a:srgbClr val="FFFFFF"/>
                </a:solidFill>
                <a:latin typeface="Lato"/>
                <a:ea typeface="Lato"/>
                <a:cs typeface="Lato"/>
                <a:sym typeface="Lato"/>
              </a:rPr>
              <a:t>ii. For Fungus Treatment cups, add one inoculated cellulose plug</a:t>
            </a:r>
            <a:endParaRPr sz="2000">
              <a:solidFill>
                <a:srgbClr val="FFFFFF"/>
              </a:solidFill>
              <a:latin typeface="Lato"/>
              <a:ea typeface="Lato"/>
              <a:cs typeface="Lato"/>
              <a:sym typeface="Lato"/>
            </a:endParaRPr>
          </a:p>
          <a:p>
            <a:pPr indent="0" lvl="0" marL="457200" rtl="0" algn="l">
              <a:spcBef>
                <a:spcPts val="0"/>
              </a:spcBef>
              <a:spcAft>
                <a:spcPts val="0"/>
              </a:spcAft>
              <a:buNone/>
            </a:pPr>
            <a:r>
              <a:rPr lang="en-US" sz="2000">
                <a:solidFill>
                  <a:srgbClr val="FFFFFF"/>
                </a:solidFill>
                <a:latin typeface="Lato"/>
                <a:ea typeface="Lato"/>
                <a:cs typeface="Lato"/>
                <a:sym typeface="Lato"/>
              </a:rPr>
              <a:t>b. Fill each horticulture cup almost to the top with soil mixture. Pack the soil</a:t>
            </a:r>
            <a:endParaRPr sz="2000">
              <a:solidFill>
                <a:srgbClr val="FFFFFF"/>
              </a:solidFill>
              <a:latin typeface="Lato"/>
              <a:ea typeface="Lato"/>
              <a:cs typeface="Lato"/>
              <a:sym typeface="Lato"/>
            </a:endParaRPr>
          </a:p>
          <a:p>
            <a:pPr indent="0" lvl="0" marL="457200" rtl="0" algn="l">
              <a:spcBef>
                <a:spcPts val="0"/>
              </a:spcBef>
              <a:spcAft>
                <a:spcPts val="0"/>
              </a:spcAft>
              <a:buNone/>
            </a:pPr>
            <a:r>
              <a:rPr lang="en-US" sz="2000">
                <a:solidFill>
                  <a:srgbClr val="FFFFFF"/>
                </a:solidFill>
                <a:latin typeface="Lato"/>
                <a:ea typeface="Lato"/>
                <a:cs typeface="Lato"/>
                <a:sym typeface="Lato"/>
              </a:rPr>
              <a:t>down so that about half an inch of space is left at the top</a:t>
            </a:r>
            <a:endParaRPr sz="2000">
              <a:solidFill>
                <a:srgbClr val="FFFFFF"/>
              </a:solidFill>
              <a:latin typeface="Lato"/>
              <a:ea typeface="Lato"/>
              <a:cs typeface="Lato"/>
              <a:sym typeface="Lato"/>
            </a:endParaRPr>
          </a:p>
          <a:p>
            <a:pPr indent="0" lvl="0" marL="457200" rtl="0" algn="l">
              <a:spcBef>
                <a:spcPts val="0"/>
              </a:spcBef>
              <a:spcAft>
                <a:spcPts val="0"/>
              </a:spcAft>
              <a:buNone/>
            </a:pPr>
            <a:r>
              <a:rPr lang="en-US" sz="2000">
                <a:solidFill>
                  <a:srgbClr val="FFFFFF"/>
                </a:solidFill>
                <a:latin typeface="Lato"/>
                <a:ea typeface="Lato"/>
                <a:cs typeface="Lato"/>
                <a:sym typeface="Lato"/>
              </a:rPr>
              <a:t>c. Use calipers to measure the width of the corm (the bulbous part at the top</a:t>
            </a:r>
            <a:endParaRPr sz="2000">
              <a:solidFill>
                <a:srgbClr val="FFFFFF"/>
              </a:solidFill>
              <a:latin typeface="Lato"/>
              <a:ea typeface="Lato"/>
              <a:cs typeface="Lato"/>
              <a:sym typeface="Lato"/>
            </a:endParaRPr>
          </a:p>
          <a:p>
            <a:pPr indent="0" lvl="0" marL="457200" rtl="0" algn="l">
              <a:spcBef>
                <a:spcPts val="0"/>
              </a:spcBef>
              <a:spcAft>
                <a:spcPts val="0"/>
              </a:spcAft>
              <a:buNone/>
            </a:pPr>
            <a:r>
              <a:rPr lang="en-US" sz="2000">
                <a:solidFill>
                  <a:srgbClr val="FFFFFF"/>
                </a:solidFill>
                <a:latin typeface="Lato"/>
                <a:ea typeface="Lato"/>
                <a:cs typeface="Lato"/>
                <a:sym typeface="Lato"/>
              </a:rPr>
              <a:t>of the root that looks kind of like an onion). Be very gentle when using the</a:t>
            </a:r>
            <a:endParaRPr sz="2000">
              <a:solidFill>
                <a:srgbClr val="FFFFFF"/>
              </a:solidFill>
              <a:latin typeface="Lato"/>
              <a:ea typeface="Lato"/>
              <a:cs typeface="Lato"/>
              <a:sym typeface="Lato"/>
            </a:endParaRPr>
          </a:p>
          <a:p>
            <a:pPr indent="0" lvl="0" marL="457200" rtl="0" algn="l">
              <a:spcBef>
                <a:spcPts val="0"/>
              </a:spcBef>
              <a:spcAft>
                <a:spcPts val="0"/>
              </a:spcAft>
              <a:buNone/>
            </a:pPr>
            <a:r>
              <a:rPr lang="en-US" sz="2000">
                <a:solidFill>
                  <a:srgbClr val="FFFFFF"/>
                </a:solidFill>
                <a:latin typeface="Lato"/>
                <a:ea typeface="Lato"/>
                <a:cs typeface="Lato"/>
                <a:sym typeface="Lato"/>
              </a:rPr>
              <a:t>calipers so that you don’t damage the plant</a:t>
            </a:r>
            <a:endParaRPr sz="2000">
              <a:solidFill>
                <a:srgbClr val="FFFFFF"/>
              </a:solidFill>
              <a:latin typeface="Lato"/>
              <a:ea typeface="Lato"/>
              <a:cs typeface="Lato"/>
              <a:sym typeface="Lato"/>
            </a:endParaRPr>
          </a:p>
          <a:p>
            <a:pPr indent="0" lvl="0" marL="457200" rtl="0" algn="l">
              <a:spcBef>
                <a:spcPts val="0"/>
              </a:spcBef>
              <a:spcAft>
                <a:spcPts val="0"/>
              </a:spcAft>
              <a:buNone/>
            </a:pPr>
            <a:r>
              <a:rPr lang="en-US" sz="2000">
                <a:solidFill>
                  <a:srgbClr val="FFFFFF"/>
                </a:solidFill>
                <a:latin typeface="Lato"/>
                <a:ea typeface="Lato"/>
                <a:cs typeface="Lato"/>
                <a:sym typeface="Lato"/>
              </a:rPr>
              <a:t>i. Record the corm width and the plant number in a lab notebook. This should be done on a sheet of paper and added into the Google Form when other measurements are made</a:t>
            </a:r>
            <a:endParaRPr sz="2000">
              <a:solidFill>
                <a:srgbClr val="FFFFFF"/>
              </a:solidFill>
              <a:latin typeface="Lato"/>
              <a:ea typeface="Lato"/>
              <a:cs typeface="Lato"/>
              <a:sym typeface="Lato"/>
            </a:endParaRPr>
          </a:p>
          <a:p>
            <a:pPr indent="457200" lvl="0" marL="0" rtl="0" algn="l">
              <a:spcBef>
                <a:spcPts val="0"/>
              </a:spcBef>
              <a:spcAft>
                <a:spcPts val="0"/>
              </a:spcAft>
              <a:buNone/>
            </a:pPr>
            <a:r>
              <a:rPr lang="en-US" sz="2000">
                <a:solidFill>
                  <a:srgbClr val="FFFFFF"/>
                </a:solidFill>
                <a:latin typeface="Lato"/>
                <a:ea typeface="Lato"/>
                <a:cs typeface="Lato"/>
                <a:sym typeface="Lato"/>
              </a:rPr>
              <a:t>d. Place the seedling in a cup with soil</a:t>
            </a:r>
            <a:endParaRPr sz="2000">
              <a:solidFill>
                <a:srgbClr val="FFFFFF"/>
              </a:solidFill>
              <a:latin typeface="Lato"/>
              <a:ea typeface="Lato"/>
              <a:cs typeface="Lato"/>
              <a:sym typeface="Lato"/>
            </a:endParaRPr>
          </a:p>
          <a:p>
            <a:pPr indent="0" lvl="0" marL="457200" rtl="0" algn="l">
              <a:spcBef>
                <a:spcPts val="0"/>
              </a:spcBef>
              <a:spcAft>
                <a:spcPts val="0"/>
              </a:spcAft>
              <a:buNone/>
            </a:pPr>
            <a:r>
              <a:rPr lang="en-US" sz="2000">
                <a:solidFill>
                  <a:srgbClr val="FFFFFF"/>
                </a:solidFill>
                <a:latin typeface="Lato"/>
                <a:ea typeface="Lato"/>
                <a:cs typeface="Lato"/>
                <a:sym typeface="Lato"/>
              </a:rPr>
              <a:t>i. Fill the rest of the cup with soil and gently pat down around the</a:t>
            </a:r>
            <a:endParaRPr sz="2000">
              <a:solidFill>
                <a:srgbClr val="FFFFFF"/>
              </a:solidFill>
              <a:latin typeface="Lato"/>
              <a:ea typeface="Lato"/>
              <a:cs typeface="Lato"/>
              <a:sym typeface="Lato"/>
            </a:endParaRPr>
          </a:p>
          <a:p>
            <a:pPr indent="0" lvl="0" marL="457200" rtl="0" algn="l">
              <a:spcBef>
                <a:spcPts val="0"/>
              </a:spcBef>
              <a:spcAft>
                <a:spcPts val="0"/>
              </a:spcAft>
              <a:buNone/>
            </a:pPr>
            <a:r>
              <a:rPr lang="en-US" sz="2000">
                <a:solidFill>
                  <a:srgbClr val="FFFFFF"/>
                </a:solidFill>
                <a:latin typeface="Lato"/>
                <a:ea typeface="Lato"/>
                <a:cs typeface="Lato"/>
                <a:sym typeface="Lato"/>
              </a:rPr>
              <a:t>plant. The top of the corm should be visible above the soil</a:t>
            </a:r>
            <a:endParaRPr sz="2000">
              <a:solidFill>
                <a:srgbClr val="FFFFFF"/>
              </a:solidFill>
              <a:latin typeface="Lato"/>
              <a:ea typeface="Lato"/>
              <a:cs typeface="Lato"/>
              <a:sym typeface="Lato"/>
            </a:endParaRPr>
          </a:p>
          <a:p>
            <a:pPr indent="0" lvl="0" marL="457200" rtl="0" algn="l">
              <a:spcBef>
                <a:spcPts val="0"/>
              </a:spcBef>
              <a:spcAft>
                <a:spcPts val="0"/>
              </a:spcAft>
              <a:buNone/>
            </a:pPr>
            <a:r>
              <a:rPr lang="en-US" sz="2000">
                <a:solidFill>
                  <a:srgbClr val="FFFFFF"/>
                </a:solidFill>
                <a:latin typeface="Lato"/>
                <a:ea typeface="Lato"/>
                <a:cs typeface="Lato"/>
                <a:sym typeface="Lato"/>
              </a:rPr>
              <a:t>ii. For Fertilizer Treatment ONLY, add 7 fertilizer pellets to the top of</a:t>
            </a:r>
            <a:endParaRPr sz="2000">
              <a:solidFill>
                <a:srgbClr val="FFFFFF"/>
              </a:solidFill>
              <a:latin typeface="Lato"/>
              <a:ea typeface="Lato"/>
              <a:cs typeface="Lato"/>
              <a:sym typeface="Lato"/>
            </a:endParaRPr>
          </a:p>
          <a:p>
            <a:pPr indent="0" lvl="0" marL="457200" rtl="0" algn="l">
              <a:spcBef>
                <a:spcPts val="0"/>
              </a:spcBef>
              <a:spcAft>
                <a:spcPts val="0"/>
              </a:spcAft>
              <a:buNone/>
            </a:pPr>
            <a:r>
              <a:rPr lang="en-US" sz="2000">
                <a:solidFill>
                  <a:srgbClr val="FFFFFF"/>
                </a:solidFill>
                <a:latin typeface="Lato"/>
                <a:ea typeface="Lato"/>
                <a:cs typeface="Lato"/>
                <a:sym typeface="Lato"/>
              </a:rPr>
              <a:t>the soil when finished planting</a:t>
            </a:r>
            <a:endParaRPr sz="2000">
              <a:solidFill>
                <a:srgbClr val="FFFFFF"/>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41" name="Shape 141"/>
        <p:cNvGrpSpPr/>
        <p:nvPr/>
      </p:nvGrpSpPr>
      <p:grpSpPr>
        <a:xfrm>
          <a:off x="0" y="0"/>
          <a:ext cx="0" cy="0"/>
          <a:chOff x="0" y="0"/>
          <a:chExt cx="0" cy="0"/>
        </a:xfrm>
      </p:grpSpPr>
      <p:sp>
        <p:nvSpPr>
          <p:cNvPr id="142" name="Google Shape;142;p28"/>
          <p:cNvSpPr txBox="1"/>
          <p:nvPr/>
        </p:nvSpPr>
        <p:spPr>
          <a:xfrm>
            <a:off x="0" y="675300"/>
            <a:ext cx="9144000" cy="55074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US" sz="2500">
                <a:solidFill>
                  <a:srgbClr val="FFFFFF"/>
                </a:solidFill>
                <a:latin typeface="Lato"/>
                <a:ea typeface="Lato"/>
                <a:cs typeface="Lato"/>
                <a:sym typeface="Lato"/>
              </a:rPr>
              <a:t>9. Collect baseline data for each plant</a:t>
            </a:r>
            <a:endParaRPr sz="2500">
              <a:solidFill>
                <a:srgbClr val="FFFFFF"/>
              </a:solidFill>
              <a:latin typeface="Lato"/>
              <a:ea typeface="Lato"/>
              <a:cs typeface="Lato"/>
              <a:sym typeface="Lato"/>
            </a:endParaRPr>
          </a:p>
          <a:p>
            <a:pPr indent="0" lvl="0" marL="457200" rtl="0" algn="l">
              <a:spcBef>
                <a:spcPts val="0"/>
              </a:spcBef>
              <a:spcAft>
                <a:spcPts val="0"/>
              </a:spcAft>
              <a:buNone/>
            </a:pPr>
            <a:r>
              <a:t/>
            </a:r>
            <a:endParaRPr sz="2500">
              <a:solidFill>
                <a:srgbClr val="FFFFFF"/>
              </a:solidFill>
              <a:latin typeface="Lato"/>
              <a:ea typeface="Lato"/>
              <a:cs typeface="Lato"/>
              <a:sym typeface="Lato"/>
            </a:endParaRPr>
          </a:p>
          <a:p>
            <a:pPr indent="0" lvl="0" marL="457200" rtl="0" algn="l">
              <a:spcBef>
                <a:spcPts val="0"/>
              </a:spcBef>
              <a:spcAft>
                <a:spcPts val="0"/>
              </a:spcAft>
              <a:buNone/>
            </a:pPr>
            <a:r>
              <a:rPr lang="en-US" sz="2500">
                <a:solidFill>
                  <a:srgbClr val="FFFFFF"/>
                </a:solidFill>
                <a:latin typeface="Lato"/>
                <a:ea typeface="Lato"/>
                <a:cs typeface="Lato"/>
                <a:sym typeface="Lato"/>
              </a:rPr>
              <a:t>i. Use a lab notebook to record the health of</a:t>
            </a:r>
            <a:endParaRPr sz="2500">
              <a:solidFill>
                <a:srgbClr val="FFFFFF"/>
              </a:solidFill>
              <a:latin typeface="Lato"/>
              <a:ea typeface="Lato"/>
              <a:cs typeface="Lato"/>
              <a:sym typeface="Lato"/>
            </a:endParaRPr>
          </a:p>
          <a:p>
            <a:pPr indent="0" lvl="0" marL="457200" rtl="0" algn="l">
              <a:spcBef>
                <a:spcPts val="0"/>
              </a:spcBef>
              <a:spcAft>
                <a:spcPts val="0"/>
              </a:spcAft>
              <a:buNone/>
            </a:pPr>
            <a:r>
              <a:rPr lang="en-US" sz="2500">
                <a:solidFill>
                  <a:srgbClr val="FFFFFF"/>
                </a:solidFill>
                <a:latin typeface="Lato"/>
                <a:ea typeface="Lato"/>
                <a:cs typeface="Lato"/>
                <a:sym typeface="Lato"/>
              </a:rPr>
              <a:t>each plant (alive or dead), the number of leaves, and the length of the central leaf (see the next section for details on making this measurement). Be sure to include the root measurements you made earlier in the Google Form.</a:t>
            </a:r>
            <a:endParaRPr sz="2500">
              <a:solidFill>
                <a:srgbClr val="FFFFFF"/>
              </a:solidFill>
              <a:latin typeface="Lato"/>
              <a:ea typeface="Lato"/>
              <a:cs typeface="Lato"/>
              <a:sym typeface="Lato"/>
            </a:endParaRPr>
          </a:p>
          <a:p>
            <a:pPr indent="0" lvl="0" marL="457200" rtl="0" algn="l">
              <a:spcBef>
                <a:spcPts val="0"/>
              </a:spcBef>
              <a:spcAft>
                <a:spcPts val="0"/>
              </a:spcAft>
              <a:buNone/>
            </a:pPr>
            <a:r>
              <a:t/>
            </a:r>
            <a:endParaRPr sz="2500">
              <a:solidFill>
                <a:srgbClr val="FFFFFF"/>
              </a:solidFill>
              <a:latin typeface="Lato"/>
              <a:ea typeface="Lato"/>
              <a:cs typeface="Lato"/>
              <a:sym typeface="Lato"/>
            </a:endParaRPr>
          </a:p>
          <a:p>
            <a:pPr indent="0" lvl="0" marL="457200" rtl="0" algn="l">
              <a:spcBef>
                <a:spcPts val="0"/>
              </a:spcBef>
              <a:spcAft>
                <a:spcPts val="0"/>
              </a:spcAft>
              <a:buNone/>
            </a:pPr>
            <a:r>
              <a:rPr lang="en-US" sz="2500">
                <a:solidFill>
                  <a:srgbClr val="FFFFFF"/>
                </a:solidFill>
                <a:latin typeface="Lato"/>
                <a:ea typeface="Lato"/>
                <a:cs typeface="Lato"/>
                <a:sym typeface="Lato"/>
              </a:rPr>
              <a:t>b. Please take pictures of the data sheets or notebooks where baseline data is recorded and email them to SERCOutreach@si.edu. This helps staff at SERC ensure that any errors in baseline data entry are corrected.</a:t>
            </a:r>
            <a:endParaRPr sz="2500">
              <a:solidFill>
                <a:srgbClr val="FFFFFF"/>
              </a:solidFill>
              <a:latin typeface="Lato"/>
              <a:ea typeface="Lato"/>
              <a:cs typeface="Lato"/>
              <a:sym typeface="Lato"/>
            </a:endParaRPr>
          </a:p>
          <a:p>
            <a:pPr indent="0" lvl="0" marL="457200" rtl="0" algn="l">
              <a:spcBef>
                <a:spcPts val="0"/>
              </a:spcBef>
              <a:spcAft>
                <a:spcPts val="0"/>
              </a:spcAft>
              <a:buNone/>
            </a:pPr>
            <a:r>
              <a:t/>
            </a:r>
            <a:endParaRPr sz="2500">
              <a:solidFill>
                <a:schemeClr val="dk1"/>
              </a:solidFill>
              <a:latin typeface="Lato"/>
              <a:ea typeface="Lato"/>
              <a:cs typeface="Lato"/>
              <a:sym typeface="Lato"/>
            </a:endParaRPr>
          </a:p>
          <a:p>
            <a:pPr indent="0" lvl="0" marL="457200" rtl="0" algn="l">
              <a:spcBef>
                <a:spcPts val="0"/>
              </a:spcBef>
              <a:spcAft>
                <a:spcPts val="0"/>
              </a:spcAft>
              <a:buNone/>
            </a:pPr>
            <a:r>
              <a:t/>
            </a:r>
            <a:endParaRPr sz="2500">
              <a:solidFill>
                <a:schemeClr val="dk1"/>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46" name="Shape 146"/>
        <p:cNvGrpSpPr/>
        <p:nvPr/>
      </p:nvGrpSpPr>
      <p:grpSpPr>
        <a:xfrm>
          <a:off x="0" y="0"/>
          <a:ext cx="0" cy="0"/>
          <a:chOff x="0" y="0"/>
          <a:chExt cx="0" cy="0"/>
        </a:xfrm>
      </p:grpSpPr>
      <p:sp>
        <p:nvSpPr>
          <p:cNvPr id="147" name="Google Shape;147;p29"/>
          <p:cNvSpPr txBox="1"/>
          <p:nvPr/>
        </p:nvSpPr>
        <p:spPr>
          <a:xfrm>
            <a:off x="0" y="1719000"/>
            <a:ext cx="9144000" cy="34200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US" sz="3600">
                <a:solidFill>
                  <a:srgbClr val="FFFFFF"/>
                </a:solidFill>
                <a:latin typeface="Lato"/>
                <a:ea typeface="Lato"/>
                <a:cs typeface="Lato"/>
                <a:sym typeface="Lato"/>
              </a:rPr>
              <a:t>10. Water the plants using the watering can. Each plant should receive enough water so that the soil is moist all the way through to the bottom of the cup. Try to give each plant the same amount of water. Repeat for each treatment.</a:t>
            </a:r>
            <a:endParaRPr sz="3600">
              <a:solidFill>
                <a:srgbClr val="FFFFFF"/>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51" name="Shape 151"/>
        <p:cNvGrpSpPr/>
        <p:nvPr/>
      </p:nvGrpSpPr>
      <p:grpSpPr>
        <a:xfrm>
          <a:off x="0" y="0"/>
          <a:ext cx="0" cy="0"/>
          <a:chOff x="0" y="0"/>
          <a:chExt cx="0" cy="0"/>
        </a:xfrm>
      </p:grpSpPr>
      <p:sp>
        <p:nvSpPr>
          <p:cNvPr id="152" name="Google Shape;152;p30"/>
          <p:cNvSpPr txBox="1"/>
          <p:nvPr/>
        </p:nvSpPr>
        <p:spPr>
          <a:xfrm>
            <a:off x="0" y="0"/>
            <a:ext cx="9144000" cy="68580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US" sz="2000">
                <a:solidFill>
                  <a:srgbClr val="FFFFFF"/>
                </a:solidFill>
                <a:latin typeface="Lato"/>
                <a:ea typeface="Lato"/>
                <a:cs typeface="Lato"/>
                <a:sym typeface="Lato"/>
              </a:rPr>
              <a:t>11. Assign a randomized location to each plant within the horticultural tray.</a:t>
            </a:r>
            <a:endParaRPr sz="2000">
              <a:solidFill>
                <a:srgbClr val="FFFFFF"/>
              </a:solidFill>
              <a:latin typeface="Lato"/>
              <a:ea typeface="Lato"/>
              <a:cs typeface="Lato"/>
              <a:sym typeface="Lato"/>
            </a:endParaRPr>
          </a:p>
          <a:p>
            <a:pPr indent="0" lvl="0" marL="457200" rtl="0" algn="l">
              <a:spcBef>
                <a:spcPts val="0"/>
              </a:spcBef>
              <a:spcAft>
                <a:spcPts val="0"/>
              </a:spcAft>
              <a:buNone/>
            </a:pPr>
            <a:r>
              <a:rPr lang="en-US" sz="2000">
                <a:solidFill>
                  <a:srgbClr val="FFFFFF"/>
                </a:solidFill>
                <a:latin typeface="Lato"/>
                <a:ea typeface="Lato"/>
                <a:cs typeface="Lato"/>
                <a:sym typeface="Lato"/>
              </a:rPr>
              <a:t>a. For each treatment</a:t>
            </a:r>
            <a:endParaRPr sz="2000">
              <a:solidFill>
                <a:srgbClr val="FFFFFF"/>
              </a:solidFill>
              <a:latin typeface="Lato"/>
              <a:ea typeface="Lato"/>
              <a:cs typeface="Lato"/>
              <a:sym typeface="Lato"/>
            </a:endParaRPr>
          </a:p>
          <a:p>
            <a:pPr indent="0" lvl="0" marL="457200" rtl="0" algn="l">
              <a:spcBef>
                <a:spcPts val="0"/>
              </a:spcBef>
              <a:spcAft>
                <a:spcPts val="0"/>
              </a:spcAft>
              <a:buNone/>
            </a:pPr>
            <a:r>
              <a:rPr lang="en-US" sz="2000">
                <a:solidFill>
                  <a:srgbClr val="FFFFFF"/>
                </a:solidFill>
                <a:latin typeface="Lato"/>
                <a:ea typeface="Lato"/>
                <a:cs typeface="Lato"/>
                <a:sym typeface="Lato"/>
              </a:rPr>
              <a:t>i. Generate a sequence of 8 random integers from 1-8 for each treatment using www.random.org/sequences (scroll down the page to the part that says “sequence generator”)</a:t>
            </a:r>
            <a:endParaRPr sz="2000">
              <a:solidFill>
                <a:srgbClr val="FFFFFF"/>
              </a:solidFill>
              <a:latin typeface="Lato"/>
              <a:ea typeface="Lato"/>
              <a:cs typeface="Lato"/>
              <a:sym typeface="Lato"/>
            </a:endParaRPr>
          </a:p>
          <a:p>
            <a:pPr indent="0" lvl="0" marL="457200" rtl="0" algn="l">
              <a:spcBef>
                <a:spcPts val="0"/>
              </a:spcBef>
              <a:spcAft>
                <a:spcPts val="0"/>
              </a:spcAft>
              <a:buNone/>
            </a:pPr>
            <a:r>
              <a:rPr lang="en-US" sz="2000">
                <a:solidFill>
                  <a:srgbClr val="FFFFFF"/>
                </a:solidFill>
                <a:latin typeface="Lato"/>
                <a:ea typeface="Lato"/>
                <a:cs typeface="Lato"/>
                <a:sym typeface="Lato"/>
              </a:rPr>
              <a:t>ii. Use those numbers to determine the location of each plant within its horticultural tray. For example, imagine that you are working with Pine Pink Orchid Fungus Treatment plants, and you have plant numbers 1-8. If your random number list is 4,5,1,7,2,6,8,3, then plant 1 goes to position 4, plant 2 goes to position 5, and so on.</a:t>
            </a:r>
            <a:endParaRPr sz="2000">
              <a:solidFill>
                <a:srgbClr val="FFFFFF"/>
              </a:solidFill>
              <a:latin typeface="Lato"/>
              <a:ea typeface="Lato"/>
              <a:cs typeface="Lato"/>
              <a:sym typeface="Lato"/>
            </a:endParaRPr>
          </a:p>
          <a:p>
            <a:pPr indent="0" lvl="0" marL="457200" rtl="0" algn="l">
              <a:spcBef>
                <a:spcPts val="0"/>
              </a:spcBef>
              <a:spcAft>
                <a:spcPts val="0"/>
              </a:spcAft>
              <a:buNone/>
            </a:pPr>
            <a:r>
              <a:rPr lang="en-US" sz="2000">
                <a:solidFill>
                  <a:srgbClr val="FFFFFF"/>
                </a:solidFill>
                <a:latin typeface="Lato"/>
                <a:ea typeface="Lato"/>
                <a:cs typeface="Lato"/>
                <a:sym typeface="Lato"/>
              </a:rPr>
              <a:t>iii. Place the plants in the number holes in the cut mesh insert tray</a:t>
            </a:r>
            <a:endParaRPr sz="2000">
              <a:solidFill>
                <a:srgbClr val="FFFFFF"/>
              </a:solidFill>
              <a:latin typeface="Lato"/>
              <a:ea typeface="Lato"/>
              <a:cs typeface="Lato"/>
              <a:sym typeface="Lato"/>
            </a:endParaRPr>
          </a:p>
          <a:p>
            <a:pPr indent="0" lvl="0" marL="457200" rtl="0" algn="l">
              <a:spcBef>
                <a:spcPts val="0"/>
              </a:spcBef>
              <a:spcAft>
                <a:spcPts val="0"/>
              </a:spcAft>
              <a:buNone/>
            </a:pPr>
            <a:r>
              <a:rPr lang="en-US" sz="2000">
                <a:solidFill>
                  <a:srgbClr val="FFFFFF"/>
                </a:solidFill>
                <a:latin typeface="Lato"/>
                <a:ea typeface="Lato"/>
                <a:cs typeface="Lato"/>
                <a:sym typeface="Lato"/>
              </a:rPr>
              <a:t>iv. Repeat for each treatment. Be sure that the plants are going into the correct treatment they belong with (for example, Pine Pink</a:t>
            </a:r>
            <a:endParaRPr sz="2000">
              <a:solidFill>
                <a:srgbClr val="FFFFFF"/>
              </a:solidFill>
              <a:latin typeface="Lato"/>
              <a:ea typeface="Lato"/>
              <a:cs typeface="Lato"/>
              <a:sym typeface="Lato"/>
            </a:endParaRPr>
          </a:p>
          <a:p>
            <a:pPr indent="0" lvl="0" marL="457200" rtl="0" algn="l">
              <a:spcBef>
                <a:spcPts val="0"/>
              </a:spcBef>
              <a:spcAft>
                <a:spcPts val="0"/>
              </a:spcAft>
              <a:buNone/>
            </a:pPr>
            <a:r>
              <a:rPr lang="en-US" sz="2000">
                <a:solidFill>
                  <a:srgbClr val="FFFFFF"/>
                </a:solidFill>
                <a:latin typeface="Lato"/>
                <a:ea typeface="Lato"/>
                <a:cs typeface="Lato"/>
                <a:sym typeface="Lato"/>
              </a:rPr>
              <a:t>Orchid Control plants only go in the tray labeled Pine Pink Orchid Control)</a:t>
            </a:r>
            <a:endParaRPr sz="2000">
              <a:solidFill>
                <a:srgbClr val="FFFFFF"/>
              </a:solidFill>
              <a:latin typeface="Lato"/>
              <a:ea typeface="Lato"/>
              <a:cs typeface="Lato"/>
              <a:sym typeface="Lato"/>
            </a:endParaRPr>
          </a:p>
          <a:p>
            <a:pPr indent="0" lvl="0" marL="457200" rtl="0" algn="l">
              <a:spcBef>
                <a:spcPts val="0"/>
              </a:spcBef>
              <a:spcAft>
                <a:spcPts val="0"/>
              </a:spcAft>
              <a:buNone/>
            </a:pPr>
            <a:r>
              <a:rPr lang="en-US" sz="2000">
                <a:solidFill>
                  <a:srgbClr val="FFFFFF"/>
                </a:solidFill>
                <a:latin typeface="Lato"/>
                <a:ea typeface="Lato"/>
                <a:cs typeface="Lato"/>
                <a:sym typeface="Lato"/>
              </a:rPr>
              <a:t>v. When all 8 plants are in the cut mesh insert tray, place the cut tray (and plants) on top of the binder clips attached to the uncut insert tray</a:t>
            </a:r>
            <a:endParaRPr sz="2000">
              <a:solidFill>
                <a:srgbClr val="FFFFFF"/>
              </a:solidFill>
              <a:latin typeface="Lato"/>
              <a:ea typeface="Lato"/>
              <a:cs typeface="Lato"/>
              <a:sym typeface="Lato"/>
            </a:endParaRPr>
          </a:p>
          <a:p>
            <a:pPr indent="0" lvl="0" marL="457200" rtl="0" algn="l">
              <a:spcBef>
                <a:spcPts val="0"/>
              </a:spcBef>
              <a:spcAft>
                <a:spcPts val="0"/>
              </a:spcAft>
              <a:buNone/>
            </a:pPr>
            <a:r>
              <a:rPr lang="en-US" sz="2000">
                <a:solidFill>
                  <a:srgbClr val="FFFFFF"/>
                </a:solidFill>
                <a:latin typeface="Lato"/>
                <a:ea typeface="Lato"/>
                <a:cs typeface="Lato"/>
                <a:sym typeface="Lato"/>
              </a:rPr>
              <a:t>vi. Plants should be placed in the appropriate spot in the cut insert tray and then placed on top of the binder clips attached to the uncut insert tray (which should be inside the solid horticultural tray). (See photo on next page.) This keeps the cups from falling over and gives room for the water to drain away from the plants.</a:t>
            </a:r>
            <a:endParaRPr sz="2000">
              <a:solidFill>
                <a:srgbClr val="FFFFFF"/>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56" name="Shape 156"/>
        <p:cNvGrpSpPr/>
        <p:nvPr/>
      </p:nvGrpSpPr>
      <p:grpSpPr>
        <a:xfrm>
          <a:off x="0" y="0"/>
          <a:ext cx="0" cy="0"/>
          <a:chOff x="0" y="0"/>
          <a:chExt cx="0" cy="0"/>
        </a:xfrm>
      </p:grpSpPr>
      <p:sp>
        <p:nvSpPr>
          <p:cNvPr id="157" name="Google Shape;157;p31"/>
          <p:cNvSpPr txBox="1"/>
          <p:nvPr/>
        </p:nvSpPr>
        <p:spPr>
          <a:xfrm>
            <a:off x="0" y="922200"/>
            <a:ext cx="9144000" cy="50136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US" sz="2800">
                <a:solidFill>
                  <a:srgbClr val="FFFFFF"/>
                </a:solidFill>
                <a:latin typeface="Lato"/>
                <a:ea typeface="Lato"/>
                <a:cs typeface="Lato"/>
                <a:sym typeface="Lato"/>
              </a:rPr>
              <a:t>12. Place 2 trays on each shelf. The plants should be approximately centered under the lights.</a:t>
            </a:r>
            <a:endParaRPr sz="2800">
              <a:solidFill>
                <a:srgbClr val="FFFFFF"/>
              </a:solidFill>
              <a:latin typeface="Lato"/>
              <a:ea typeface="Lato"/>
              <a:cs typeface="Lato"/>
              <a:sym typeface="Lato"/>
            </a:endParaRPr>
          </a:p>
          <a:p>
            <a:pPr indent="0" lvl="0" marL="457200" rtl="0" algn="l">
              <a:spcBef>
                <a:spcPts val="0"/>
              </a:spcBef>
              <a:spcAft>
                <a:spcPts val="0"/>
              </a:spcAft>
              <a:buNone/>
            </a:pPr>
            <a:r>
              <a:rPr lang="en-US" sz="2800">
                <a:solidFill>
                  <a:srgbClr val="FFFFFF"/>
                </a:solidFill>
                <a:latin typeface="Lato"/>
                <a:ea typeface="Lato"/>
                <a:cs typeface="Lato"/>
                <a:sym typeface="Lato"/>
              </a:rPr>
              <a:t>a. It doesn’t matter which treatment is placed in which location on the shelf. All of the trays will be rotated every other week.</a:t>
            </a:r>
            <a:endParaRPr sz="2800">
              <a:solidFill>
                <a:srgbClr val="FFFFFF"/>
              </a:solidFill>
              <a:latin typeface="Lato"/>
              <a:ea typeface="Lato"/>
              <a:cs typeface="Lato"/>
              <a:sym typeface="Lato"/>
            </a:endParaRPr>
          </a:p>
          <a:p>
            <a:pPr indent="0" lvl="0" marL="457200" rtl="0" algn="l">
              <a:spcBef>
                <a:spcPts val="0"/>
              </a:spcBef>
              <a:spcAft>
                <a:spcPts val="0"/>
              </a:spcAft>
              <a:buNone/>
            </a:pPr>
            <a:r>
              <a:t/>
            </a:r>
            <a:endParaRPr sz="2800">
              <a:solidFill>
                <a:srgbClr val="FFFFFF"/>
              </a:solidFill>
              <a:latin typeface="Lato"/>
              <a:ea typeface="Lato"/>
              <a:cs typeface="Lato"/>
              <a:sym typeface="Lato"/>
            </a:endParaRPr>
          </a:p>
          <a:p>
            <a:pPr indent="0" lvl="0" marL="457200" rtl="0" algn="l">
              <a:spcBef>
                <a:spcPts val="0"/>
              </a:spcBef>
              <a:spcAft>
                <a:spcPts val="0"/>
              </a:spcAft>
              <a:buNone/>
            </a:pPr>
            <a:r>
              <a:rPr lang="en-US" sz="2800">
                <a:solidFill>
                  <a:srgbClr val="FFFFFF"/>
                </a:solidFill>
                <a:latin typeface="Lato"/>
                <a:ea typeface="Lato"/>
                <a:cs typeface="Lato"/>
                <a:sym typeface="Lato"/>
              </a:rPr>
              <a:t>13. Place a humidity dome over each tray. Open the valves about half way</a:t>
            </a:r>
            <a:endParaRPr sz="2800">
              <a:solidFill>
                <a:srgbClr val="FFFFFF"/>
              </a:solidFill>
              <a:latin typeface="Lato"/>
              <a:ea typeface="Lato"/>
              <a:cs typeface="Lato"/>
              <a:sym typeface="Lato"/>
            </a:endParaRPr>
          </a:p>
          <a:p>
            <a:pPr indent="0" lvl="0" marL="457200" rtl="0" algn="l">
              <a:spcBef>
                <a:spcPts val="0"/>
              </a:spcBef>
              <a:spcAft>
                <a:spcPts val="0"/>
              </a:spcAft>
              <a:buNone/>
            </a:pPr>
            <a:r>
              <a:t/>
            </a:r>
            <a:endParaRPr sz="2800">
              <a:solidFill>
                <a:srgbClr val="FFFFFF"/>
              </a:solidFill>
              <a:latin typeface="Lato"/>
              <a:ea typeface="Lato"/>
              <a:cs typeface="Lato"/>
              <a:sym typeface="Lato"/>
            </a:endParaRPr>
          </a:p>
          <a:p>
            <a:pPr indent="0" lvl="0" marL="457200" rtl="0" algn="l">
              <a:spcBef>
                <a:spcPts val="0"/>
              </a:spcBef>
              <a:spcAft>
                <a:spcPts val="0"/>
              </a:spcAft>
              <a:buNone/>
            </a:pPr>
            <a:r>
              <a:rPr lang="en-US" sz="2800">
                <a:solidFill>
                  <a:srgbClr val="FFFFFF"/>
                </a:solidFill>
                <a:latin typeface="Lato"/>
                <a:ea typeface="Lato"/>
                <a:cs typeface="Lato"/>
                <a:sym typeface="Lato"/>
              </a:rPr>
              <a:t>14. After one week, open the valve on each humidity dome all the way</a:t>
            </a:r>
            <a:endParaRPr sz="2800">
              <a:solidFill>
                <a:srgbClr val="FFFFFF"/>
              </a:solidFill>
              <a:latin typeface="Lato"/>
              <a:ea typeface="Lato"/>
              <a:cs typeface="Lato"/>
              <a:sym typeface="Lato"/>
            </a:endParaRPr>
          </a:p>
          <a:p>
            <a:pPr indent="0" lvl="0" marL="457200" rtl="0" algn="l">
              <a:spcBef>
                <a:spcPts val="0"/>
              </a:spcBef>
              <a:spcAft>
                <a:spcPts val="0"/>
              </a:spcAft>
              <a:buNone/>
            </a:pPr>
            <a:r>
              <a:t/>
            </a:r>
            <a:endParaRPr sz="28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61" name="Shape 161"/>
        <p:cNvGrpSpPr/>
        <p:nvPr/>
      </p:nvGrpSpPr>
      <p:grpSpPr>
        <a:xfrm>
          <a:off x="0" y="0"/>
          <a:ext cx="0" cy="0"/>
          <a:chOff x="0" y="0"/>
          <a:chExt cx="0" cy="0"/>
        </a:xfrm>
      </p:grpSpPr>
      <p:graphicFrame>
        <p:nvGraphicFramePr>
          <p:cNvPr id="162" name="Google Shape;162;p32"/>
          <p:cNvGraphicFramePr/>
          <p:nvPr/>
        </p:nvGraphicFramePr>
        <p:xfrm>
          <a:off x="138750" y="1054300"/>
          <a:ext cx="3000000" cy="3000000"/>
        </p:xfrm>
        <a:graphic>
          <a:graphicData uri="http://schemas.openxmlformats.org/drawingml/2006/table">
            <a:tbl>
              <a:tblPr>
                <a:noFill/>
                <a:tableStyleId>{C804DA2B-D263-4C38-A2D1-8AD139AAA4C0}</a:tableStyleId>
              </a:tblPr>
              <a:tblGrid>
                <a:gridCol w="2216625"/>
                <a:gridCol w="2216625"/>
                <a:gridCol w="2216625"/>
                <a:gridCol w="2216625"/>
              </a:tblGrid>
              <a:tr h="833450">
                <a:tc>
                  <a:txBody>
                    <a:bodyPr/>
                    <a:lstStyle/>
                    <a:p>
                      <a:pPr indent="0" lvl="0" marL="0" rtl="0" algn="l">
                        <a:spcBef>
                          <a:spcPts val="0"/>
                        </a:spcBef>
                        <a:spcAft>
                          <a:spcPts val="0"/>
                        </a:spcAft>
                        <a:buNone/>
                      </a:pPr>
                      <a:r>
                        <a:t/>
                      </a:r>
                      <a:endParaRPr>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gridSpan="3">
                  <a:txBody>
                    <a:bodyPr/>
                    <a:lstStyle/>
                    <a:p>
                      <a:pPr indent="0" lvl="0" marL="0" rtl="0" algn="ctr">
                        <a:lnSpc>
                          <a:spcPct val="115000"/>
                        </a:lnSpc>
                        <a:spcBef>
                          <a:spcPts val="0"/>
                        </a:spcBef>
                        <a:spcAft>
                          <a:spcPts val="0"/>
                        </a:spcAft>
                        <a:buNone/>
                      </a:pPr>
                      <a:r>
                        <a:rPr b="1" lang="en-US" sz="4800">
                          <a:solidFill>
                            <a:srgbClr val="B1264C"/>
                          </a:solidFill>
                          <a:latin typeface="Lato"/>
                          <a:ea typeface="Lato"/>
                          <a:cs typeface="Lato"/>
                          <a:sym typeface="Lato"/>
                        </a:rPr>
                        <a:t>Pine Pink</a:t>
                      </a:r>
                      <a:endParaRPr b="1" sz="4800">
                        <a:solidFill>
                          <a:srgbClr val="B1264C"/>
                        </a:solidFill>
                        <a:latin typeface="Lato"/>
                        <a:ea typeface="Lato"/>
                        <a:cs typeface="Lato"/>
                        <a:sym typeface="Lato"/>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hMerge="1"/>
                <a:tc hMerge="1"/>
              </a:tr>
              <a:tr h="942200">
                <a:tc>
                  <a:txBody>
                    <a:bodyPr/>
                    <a:lstStyle/>
                    <a:p>
                      <a:pPr indent="0" lvl="0" marL="0" rtl="0" algn="l">
                        <a:lnSpc>
                          <a:spcPct val="115000"/>
                        </a:lnSpc>
                        <a:spcBef>
                          <a:spcPts val="0"/>
                        </a:spcBef>
                        <a:spcAft>
                          <a:spcPts val="0"/>
                        </a:spcAft>
                        <a:buNone/>
                      </a:pPr>
                      <a:r>
                        <a:rPr b="1" lang="en-US" sz="2400">
                          <a:solidFill>
                            <a:srgbClr val="FFFFFF"/>
                          </a:solidFill>
                          <a:latin typeface="Lato"/>
                          <a:ea typeface="Lato"/>
                          <a:cs typeface="Lato"/>
                          <a:sym typeface="Lato"/>
                        </a:rPr>
                        <a:t>Measurement</a:t>
                      </a:r>
                      <a:endParaRPr b="1" sz="2400">
                        <a:solidFill>
                          <a:srgbClr val="FFFFFF"/>
                        </a:solidFill>
                        <a:latin typeface="Lato"/>
                        <a:ea typeface="Lato"/>
                        <a:cs typeface="Lato"/>
                        <a:sym typeface="Lato"/>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US" sz="2400">
                          <a:solidFill>
                            <a:srgbClr val="FFFFFF"/>
                          </a:solidFill>
                        </a:rPr>
                        <a:t>Control</a:t>
                      </a:r>
                      <a:endParaRPr b="1" sz="24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solidFill>
                      <a:srgbClr val="6AA84F"/>
                    </a:solidFill>
                  </a:tcPr>
                </a:tc>
                <a:tc>
                  <a:txBody>
                    <a:bodyPr/>
                    <a:lstStyle/>
                    <a:p>
                      <a:pPr indent="0" lvl="0" marL="0" rtl="0" algn="l">
                        <a:lnSpc>
                          <a:spcPct val="115000"/>
                        </a:lnSpc>
                        <a:spcBef>
                          <a:spcPts val="0"/>
                        </a:spcBef>
                        <a:spcAft>
                          <a:spcPts val="0"/>
                        </a:spcAft>
                        <a:buNone/>
                      </a:pPr>
                      <a:r>
                        <a:rPr b="1" lang="en-US" sz="2400">
                          <a:solidFill>
                            <a:srgbClr val="FFFFFF"/>
                          </a:solidFill>
                        </a:rPr>
                        <a:t>Fertilizer</a:t>
                      </a:r>
                      <a:endParaRPr b="1" sz="24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solidFill>
                      <a:srgbClr val="1155CC"/>
                    </a:solidFill>
                  </a:tcPr>
                </a:tc>
                <a:tc>
                  <a:txBody>
                    <a:bodyPr/>
                    <a:lstStyle/>
                    <a:p>
                      <a:pPr indent="0" lvl="0" marL="0" rtl="0" algn="l">
                        <a:lnSpc>
                          <a:spcPct val="115000"/>
                        </a:lnSpc>
                        <a:spcBef>
                          <a:spcPts val="0"/>
                        </a:spcBef>
                        <a:spcAft>
                          <a:spcPts val="0"/>
                        </a:spcAft>
                        <a:buNone/>
                      </a:pPr>
                      <a:r>
                        <a:rPr b="1" lang="en-US" sz="2400">
                          <a:solidFill>
                            <a:srgbClr val="FFFFFF"/>
                          </a:solidFill>
                        </a:rPr>
                        <a:t>Fungus</a:t>
                      </a:r>
                      <a:endParaRPr b="1" sz="24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solidFill>
                      <a:srgbClr val="9900FF"/>
                    </a:solidFill>
                  </a:tcPr>
                </a:tc>
              </a:tr>
              <a:tr h="534500">
                <a:tc>
                  <a:txBody>
                    <a:bodyPr/>
                    <a:lstStyle/>
                    <a:p>
                      <a:pPr indent="0" lvl="0" marL="0" rtl="0" algn="r">
                        <a:lnSpc>
                          <a:spcPct val="115000"/>
                        </a:lnSpc>
                        <a:spcBef>
                          <a:spcPts val="0"/>
                        </a:spcBef>
                        <a:spcAft>
                          <a:spcPts val="0"/>
                        </a:spcAft>
                        <a:buNone/>
                      </a:pPr>
                      <a:r>
                        <a:rPr lang="en-US" sz="3000">
                          <a:solidFill>
                            <a:srgbClr val="FFFFFF"/>
                          </a:solidFill>
                        </a:rPr>
                        <a:t>1</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3000">
                          <a:solidFill>
                            <a:srgbClr val="FFFFFF"/>
                          </a:solidFill>
                        </a:rPr>
                        <a:t>8</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3000">
                          <a:solidFill>
                            <a:srgbClr val="FFFFFF"/>
                          </a:solidFill>
                        </a:rPr>
                        <a:t>8</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3000">
                          <a:solidFill>
                            <a:srgbClr val="FFFFFF"/>
                          </a:solidFill>
                        </a:rPr>
                        <a:t>8</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r>
              <a:tr h="534500">
                <a:tc>
                  <a:txBody>
                    <a:bodyPr/>
                    <a:lstStyle/>
                    <a:p>
                      <a:pPr indent="0" lvl="0" marL="0" rtl="0" algn="r">
                        <a:lnSpc>
                          <a:spcPct val="115000"/>
                        </a:lnSpc>
                        <a:spcBef>
                          <a:spcPts val="0"/>
                        </a:spcBef>
                        <a:spcAft>
                          <a:spcPts val="0"/>
                        </a:spcAft>
                        <a:buNone/>
                      </a:pPr>
                      <a:r>
                        <a:rPr lang="en-US" sz="3000">
                          <a:solidFill>
                            <a:srgbClr val="FFFFFF"/>
                          </a:solidFill>
                        </a:rPr>
                        <a:t>2</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3000">
                          <a:solidFill>
                            <a:srgbClr val="FFFFFF"/>
                          </a:solidFill>
                        </a:rPr>
                        <a:t>8</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3000">
                          <a:solidFill>
                            <a:srgbClr val="FFFFFF"/>
                          </a:solidFill>
                        </a:rPr>
                        <a:t>7</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3000">
                          <a:solidFill>
                            <a:srgbClr val="FFFFFF"/>
                          </a:solidFill>
                        </a:rPr>
                        <a:t>8</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r>
              <a:tr h="534500">
                <a:tc>
                  <a:txBody>
                    <a:bodyPr/>
                    <a:lstStyle/>
                    <a:p>
                      <a:pPr indent="0" lvl="0" marL="0" rtl="0" algn="r">
                        <a:lnSpc>
                          <a:spcPct val="115000"/>
                        </a:lnSpc>
                        <a:spcBef>
                          <a:spcPts val="0"/>
                        </a:spcBef>
                        <a:spcAft>
                          <a:spcPts val="0"/>
                        </a:spcAft>
                        <a:buNone/>
                      </a:pPr>
                      <a:r>
                        <a:rPr lang="en-US" sz="3000">
                          <a:solidFill>
                            <a:srgbClr val="FFFFFF"/>
                          </a:solidFill>
                        </a:rPr>
                        <a:t>3</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3000">
                          <a:solidFill>
                            <a:srgbClr val="FFFFFF"/>
                          </a:solidFill>
                        </a:rPr>
                        <a:t>8</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3000">
                          <a:solidFill>
                            <a:srgbClr val="FFFFFF"/>
                          </a:solidFill>
                        </a:rPr>
                        <a:t>7</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3000">
                          <a:solidFill>
                            <a:srgbClr val="FFFFFF"/>
                          </a:solidFill>
                        </a:rPr>
                        <a:t>8</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r>
              <a:tr h="534500">
                <a:tc>
                  <a:txBody>
                    <a:bodyPr/>
                    <a:lstStyle/>
                    <a:p>
                      <a:pPr indent="0" lvl="0" marL="0" rtl="0" algn="r">
                        <a:lnSpc>
                          <a:spcPct val="115000"/>
                        </a:lnSpc>
                        <a:spcBef>
                          <a:spcPts val="0"/>
                        </a:spcBef>
                        <a:spcAft>
                          <a:spcPts val="0"/>
                        </a:spcAft>
                        <a:buNone/>
                      </a:pPr>
                      <a:r>
                        <a:rPr lang="en-US" sz="3000">
                          <a:solidFill>
                            <a:srgbClr val="FFFFFF"/>
                          </a:solidFill>
                        </a:rPr>
                        <a:t>4</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3000">
                          <a:solidFill>
                            <a:srgbClr val="FFFFFF"/>
                          </a:solidFill>
                        </a:rPr>
                        <a:t>8</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3000">
                          <a:solidFill>
                            <a:srgbClr val="FFFFFF"/>
                          </a:solidFill>
                        </a:rPr>
                        <a:t>6</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3000">
                          <a:solidFill>
                            <a:srgbClr val="FFFFFF"/>
                          </a:solidFill>
                        </a:rPr>
                        <a:t>7</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r>
              <a:tr h="534500">
                <a:tc>
                  <a:txBody>
                    <a:bodyPr/>
                    <a:lstStyle/>
                    <a:p>
                      <a:pPr indent="0" lvl="0" marL="0" rtl="0" algn="r">
                        <a:lnSpc>
                          <a:spcPct val="115000"/>
                        </a:lnSpc>
                        <a:spcBef>
                          <a:spcPts val="0"/>
                        </a:spcBef>
                        <a:spcAft>
                          <a:spcPts val="0"/>
                        </a:spcAft>
                        <a:buNone/>
                      </a:pPr>
                      <a:r>
                        <a:rPr lang="en-US" sz="3000">
                          <a:solidFill>
                            <a:srgbClr val="FFFFFF"/>
                          </a:solidFill>
                        </a:rPr>
                        <a:t>5</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3000">
                          <a:solidFill>
                            <a:srgbClr val="FFFFFF"/>
                          </a:solidFill>
                        </a:rPr>
                        <a:t>8</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3000">
                          <a:solidFill>
                            <a:srgbClr val="FFFFFF"/>
                          </a:solidFill>
                        </a:rPr>
                        <a:t>6</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3000">
                          <a:solidFill>
                            <a:srgbClr val="FFFFFF"/>
                          </a:solidFill>
                        </a:rPr>
                        <a:t>5</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r>
              <a:tr h="534500">
                <a:tc>
                  <a:txBody>
                    <a:bodyPr/>
                    <a:lstStyle/>
                    <a:p>
                      <a:pPr indent="0" lvl="0" marL="0" rtl="0" algn="r">
                        <a:lnSpc>
                          <a:spcPct val="115000"/>
                        </a:lnSpc>
                        <a:spcBef>
                          <a:spcPts val="0"/>
                        </a:spcBef>
                        <a:spcAft>
                          <a:spcPts val="0"/>
                        </a:spcAft>
                        <a:buNone/>
                      </a:pPr>
                      <a:r>
                        <a:rPr lang="en-US" sz="3000">
                          <a:solidFill>
                            <a:srgbClr val="FFFFFF"/>
                          </a:solidFill>
                        </a:rPr>
                        <a:t>6</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3000">
                          <a:solidFill>
                            <a:srgbClr val="FFFFFF"/>
                          </a:solidFill>
                        </a:rPr>
                        <a:t>7</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3000">
                          <a:solidFill>
                            <a:srgbClr val="FFFFFF"/>
                          </a:solidFill>
                        </a:rPr>
                        <a:t>6</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3000">
                          <a:solidFill>
                            <a:srgbClr val="FFFFFF"/>
                          </a:solidFill>
                        </a:rPr>
                        <a:t>5</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r>
              <a:tr h="534500">
                <a:tc>
                  <a:txBody>
                    <a:bodyPr/>
                    <a:lstStyle/>
                    <a:p>
                      <a:pPr indent="0" lvl="0" marL="0" rtl="0" algn="r">
                        <a:lnSpc>
                          <a:spcPct val="115000"/>
                        </a:lnSpc>
                        <a:spcBef>
                          <a:spcPts val="0"/>
                        </a:spcBef>
                        <a:spcAft>
                          <a:spcPts val="0"/>
                        </a:spcAft>
                        <a:buNone/>
                      </a:pPr>
                      <a:r>
                        <a:rPr lang="en-US" sz="3000">
                          <a:solidFill>
                            <a:srgbClr val="FFFFFF"/>
                          </a:solidFill>
                        </a:rPr>
                        <a:t>7</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3000">
                          <a:solidFill>
                            <a:srgbClr val="FFFFFF"/>
                          </a:solidFill>
                        </a:rPr>
                        <a:t>7</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3000">
                          <a:solidFill>
                            <a:srgbClr val="FFFFFF"/>
                          </a:solidFill>
                        </a:rPr>
                        <a:t>5</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3000">
                          <a:solidFill>
                            <a:srgbClr val="FFFFFF"/>
                          </a:solidFill>
                        </a:rPr>
                        <a:t>5</a:t>
                      </a:r>
                      <a:endParaRPr sz="3000">
                        <a:solidFill>
                          <a:srgbClr val="FFFFFF"/>
                        </a:solidFill>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r>
            </a:tbl>
          </a:graphicData>
        </a:graphic>
      </p:graphicFrame>
      <p:sp>
        <p:nvSpPr>
          <p:cNvPr id="163" name="Google Shape;163;p32"/>
          <p:cNvSpPr txBox="1"/>
          <p:nvPr/>
        </p:nvSpPr>
        <p:spPr>
          <a:xfrm>
            <a:off x="513300" y="0"/>
            <a:ext cx="8117400" cy="97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7200">
                <a:solidFill>
                  <a:schemeClr val="dk2"/>
                </a:solidFill>
                <a:latin typeface="Lato"/>
                <a:ea typeface="Lato"/>
                <a:cs typeface="Lato"/>
                <a:sym typeface="Lato"/>
              </a:rPr>
              <a:t>Data</a:t>
            </a:r>
            <a:endParaRPr sz="7200">
              <a:solidFill>
                <a:schemeClr val="dk2"/>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67" name="Shape 167"/>
        <p:cNvGrpSpPr/>
        <p:nvPr/>
      </p:nvGrpSpPr>
      <p:grpSpPr>
        <a:xfrm>
          <a:off x="0" y="0"/>
          <a:ext cx="0" cy="0"/>
          <a:chOff x="0" y="0"/>
          <a:chExt cx="0" cy="0"/>
        </a:xfrm>
      </p:grpSpPr>
      <p:pic>
        <p:nvPicPr>
          <p:cNvPr id="168" name="Google Shape;168;p33" title="Pine Pink: Fertilizer"/>
          <p:cNvPicPr preferRelativeResize="0"/>
          <p:nvPr/>
        </p:nvPicPr>
        <p:blipFill>
          <a:blip r:embed="rId3">
            <a:alphaModFix/>
          </a:blip>
          <a:stretch>
            <a:fillRect/>
          </a:stretch>
        </p:blipFill>
        <p:spPr>
          <a:xfrm>
            <a:off x="179050" y="3984300"/>
            <a:ext cx="4357926" cy="2694653"/>
          </a:xfrm>
          <a:prstGeom prst="rect">
            <a:avLst/>
          </a:prstGeom>
          <a:noFill/>
          <a:ln>
            <a:noFill/>
          </a:ln>
        </p:spPr>
      </p:pic>
      <p:pic>
        <p:nvPicPr>
          <p:cNvPr id="169" name="Google Shape;169;p33" title="Pine Pink: Control"/>
          <p:cNvPicPr preferRelativeResize="0"/>
          <p:nvPr/>
        </p:nvPicPr>
        <p:blipFill>
          <a:blip r:embed="rId4">
            <a:alphaModFix/>
          </a:blip>
          <a:stretch>
            <a:fillRect/>
          </a:stretch>
        </p:blipFill>
        <p:spPr>
          <a:xfrm>
            <a:off x="179050" y="1083500"/>
            <a:ext cx="4357926" cy="2694653"/>
          </a:xfrm>
          <a:prstGeom prst="rect">
            <a:avLst/>
          </a:prstGeom>
          <a:noFill/>
          <a:ln>
            <a:noFill/>
          </a:ln>
        </p:spPr>
      </p:pic>
      <p:pic>
        <p:nvPicPr>
          <p:cNvPr id="170" name="Google Shape;170;p33" title="Pine Pink: Fungus"/>
          <p:cNvPicPr preferRelativeResize="0"/>
          <p:nvPr/>
        </p:nvPicPr>
        <p:blipFill>
          <a:blip r:embed="rId5">
            <a:alphaModFix/>
          </a:blip>
          <a:stretch>
            <a:fillRect/>
          </a:stretch>
        </p:blipFill>
        <p:spPr>
          <a:xfrm>
            <a:off x="4660725" y="3984300"/>
            <a:ext cx="4357926" cy="2694651"/>
          </a:xfrm>
          <a:prstGeom prst="rect">
            <a:avLst/>
          </a:prstGeom>
          <a:noFill/>
          <a:ln>
            <a:noFill/>
          </a:ln>
        </p:spPr>
      </p:pic>
      <p:sp>
        <p:nvSpPr>
          <p:cNvPr id="171" name="Google Shape;171;p33"/>
          <p:cNvSpPr txBox="1"/>
          <p:nvPr/>
        </p:nvSpPr>
        <p:spPr>
          <a:xfrm>
            <a:off x="5248638" y="1817625"/>
            <a:ext cx="3182100" cy="122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200">
                <a:solidFill>
                  <a:schemeClr val="dk2"/>
                </a:solidFill>
                <a:latin typeface="Lato"/>
                <a:ea typeface="Lato"/>
                <a:cs typeface="Lato"/>
                <a:sym typeface="Lato"/>
              </a:rPr>
              <a:t>Graphs</a:t>
            </a:r>
            <a:endParaRPr sz="7200">
              <a:solidFill>
                <a:schemeClr val="dk2"/>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75" name="Shape 175"/>
        <p:cNvGrpSpPr/>
        <p:nvPr/>
      </p:nvGrpSpPr>
      <p:grpSpPr>
        <a:xfrm>
          <a:off x="0" y="0"/>
          <a:ext cx="0" cy="0"/>
          <a:chOff x="0" y="0"/>
          <a:chExt cx="0" cy="0"/>
        </a:xfrm>
      </p:grpSpPr>
      <p:sp>
        <p:nvSpPr>
          <p:cNvPr id="176" name="Google Shape;176;p34"/>
          <p:cNvSpPr txBox="1"/>
          <p:nvPr>
            <p:ph type="title"/>
          </p:nvPr>
        </p:nvSpPr>
        <p:spPr>
          <a:xfrm>
            <a:off x="5309725" y="2857500"/>
            <a:ext cx="39603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7200">
                <a:solidFill>
                  <a:schemeClr val="dk2"/>
                </a:solidFill>
                <a:latin typeface="Lato"/>
                <a:ea typeface="Lato"/>
                <a:cs typeface="Lato"/>
                <a:sym typeface="Lato"/>
              </a:rPr>
              <a:t>Graphs</a:t>
            </a:r>
            <a:endParaRPr sz="7200">
              <a:solidFill>
                <a:schemeClr val="dk2"/>
              </a:solidFill>
              <a:latin typeface="Lato"/>
              <a:ea typeface="Lato"/>
              <a:cs typeface="Lato"/>
              <a:sym typeface="Lato"/>
            </a:endParaRPr>
          </a:p>
        </p:txBody>
      </p:sp>
      <p:pic>
        <p:nvPicPr>
          <p:cNvPr id="177" name="Google Shape;177;p34" title="Points scored"/>
          <p:cNvPicPr preferRelativeResize="0"/>
          <p:nvPr/>
        </p:nvPicPr>
        <p:blipFill>
          <a:blip r:embed="rId3">
            <a:alphaModFix/>
          </a:blip>
          <a:stretch>
            <a:fillRect/>
          </a:stretch>
        </p:blipFill>
        <p:spPr>
          <a:xfrm flipH="1">
            <a:off x="8858249" y="5662050"/>
            <a:ext cx="229026" cy="18700"/>
          </a:xfrm>
          <a:prstGeom prst="rect">
            <a:avLst/>
          </a:prstGeom>
          <a:noFill/>
          <a:ln>
            <a:noFill/>
          </a:ln>
        </p:spPr>
      </p:pic>
      <p:pic>
        <p:nvPicPr>
          <p:cNvPr id="178" name="Google Shape;178;p34" title="Points scored"/>
          <p:cNvPicPr preferRelativeResize="0"/>
          <p:nvPr/>
        </p:nvPicPr>
        <p:blipFill>
          <a:blip r:embed="rId4">
            <a:alphaModFix/>
          </a:blip>
          <a:stretch>
            <a:fillRect/>
          </a:stretch>
        </p:blipFill>
        <p:spPr>
          <a:xfrm rot="10800000">
            <a:off x="8686721" y="6607258"/>
            <a:ext cx="30243" cy="18700"/>
          </a:xfrm>
          <a:prstGeom prst="rect">
            <a:avLst/>
          </a:prstGeom>
          <a:noFill/>
          <a:ln>
            <a:noFill/>
          </a:ln>
        </p:spPr>
      </p:pic>
      <p:pic>
        <p:nvPicPr>
          <p:cNvPr id="179" name="Google Shape;179;p34" title="Pine Pink: All Treatments"/>
          <p:cNvPicPr preferRelativeResize="0"/>
          <p:nvPr/>
        </p:nvPicPr>
        <p:blipFill>
          <a:blip r:embed="rId5">
            <a:alphaModFix/>
          </a:blip>
          <a:stretch>
            <a:fillRect/>
          </a:stretch>
        </p:blipFill>
        <p:spPr>
          <a:xfrm rot="10800000">
            <a:off x="8534259" y="6609570"/>
            <a:ext cx="30249" cy="18704"/>
          </a:xfrm>
          <a:prstGeom prst="rect">
            <a:avLst/>
          </a:prstGeom>
          <a:noFill/>
          <a:ln>
            <a:noFill/>
          </a:ln>
        </p:spPr>
      </p:pic>
      <p:pic>
        <p:nvPicPr>
          <p:cNvPr id="180" name="Google Shape;180;p34" title="Pine Pink: All Treatments"/>
          <p:cNvPicPr preferRelativeResize="0"/>
          <p:nvPr/>
        </p:nvPicPr>
        <p:blipFill>
          <a:blip r:embed="rId6">
            <a:alphaModFix/>
          </a:blip>
          <a:stretch>
            <a:fillRect/>
          </a:stretch>
        </p:blipFill>
        <p:spPr>
          <a:xfrm>
            <a:off x="116975" y="99925"/>
            <a:ext cx="5280300" cy="3226116"/>
          </a:xfrm>
          <a:prstGeom prst="rect">
            <a:avLst/>
          </a:prstGeom>
          <a:noFill/>
          <a:ln>
            <a:noFill/>
          </a:ln>
        </p:spPr>
      </p:pic>
      <p:pic>
        <p:nvPicPr>
          <p:cNvPr id="181" name="Google Shape;181;p34" title="Pine Pink: All Treatments"/>
          <p:cNvPicPr preferRelativeResize="0"/>
          <p:nvPr/>
        </p:nvPicPr>
        <p:blipFill>
          <a:blip r:embed="rId7">
            <a:alphaModFix/>
          </a:blip>
          <a:stretch>
            <a:fillRect/>
          </a:stretch>
        </p:blipFill>
        <p:spPr>
          <a:xfrm>
            <a:off x="116975" y="3485575"/>
            <a:ext cx="5280300" cy="32649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Google Shape;78;p17"/>
          <p:cNvSpPr txBox="1"/>
          <p:nvPr>
            <p:ph type="ctrTitle"/>
          </p:nvPr>
        </p:nvSpPr>
        <p:spPr>
          <a:xfrm>
            <a:off x="510450" y="0"/>
            <a:ext cx="8123100" cy="211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Font typeface="Arial"/>
              <a:buNone/>
            </a:pPr>
            <a:r>
              <a:rPr b="1" i="0" lang="en-US" sz="9600" u="none" cap="none" strike="noStrike">
                <a:solidFill>
                  <a:schemeClr val="dk2"/>
                </a:solidFill>
              </a:rPr>
              <a:t>Question</a:t>
            </a:r>
            <a:endParaRPr b="1" sz="9600"/>
          </a:p>
        </p:txBody>
      </p:sp>
      <p:sp>
        <p:nvSpPr>
          <p:cNvPr id="79" name="Google Shape;79;p17"/>
          <p:cNvSpPr txBox="1"/>
          <p:nvPr>
            <p:ph idx="1" type="subTitle"/>
          </p:nvPr>
        </p:nvSpPr>
        <p:spPr>
          <a:xfrm>
            <a:off x="-205650" y="1878900"/>
            <a:ext cx="6433500" cy="4556400"/>
          </a:xfrm>
          <a:prstGeom prst="rect">
            <a:avLst/>
          </a:prstGeom>
          <a:noFill/>
          <a:ln>
            <a:noFill/>
          </a:ln>
        </p:spPr>
        <p:txBody>
          <a:bodyPr anchorCtr="0" anchor="t" bIns="45700" lIns="91425" spcFirstLastPara="1" rIns="91425" wrap="square" tIns="45700">
            <a:noAutofit/>
          </a:bodyPr>
          <a:lstStyle/>
          <a:p>
            <a:pPr indent="-139700" lvl="0" marL="342900" marR="0" rtl="0" algn="ctr">
              <a:lnSpc>
                <a:spcPct val="100000"/>
              </a:lnSpc>
              <a:spcBef>
                <a:spcPts val="0"/>
              </a:spcBef>
              <a:spcAft>
                <a:spcPts val="0"/>
              </a:spcAft>
              <a:buClr>
                <a:schemeClr val="dk1"/>
              </a:buClr>
              <a:buFont typeface="Arial"/>
              <a:buNone/>
            </a:pPr>
            <a:r>
              <a:rPr lang="en-US" sz="4800">
                <a:latin typeface="Lato"/>
                <a:ea typeface="Lato"/>
                <a:cs typeface="Lato"/>
                <a:sym typeface="Lato"/>
              </a:rPr>
              <a:t>What is the best condition/treatment for a Pine Pink orchid to live off of; fungus, fertilizer or no </a:t>
            </a:r>
            <a:r>
              <a:rPr lang="en-US" sz="4800">
                <a:latin typeface="Lato"/>
                <a:ea typeface="Lato"/>
                <a:cs typeface="Lato"/>
                <a:sym typeface="Lato"/>
              </a:rPr>
              <a:t>treatment</a:t>
            </a:r>
            <a:r>
              <a:rPr lang="en-US" sz="4800">
                <a:latin typeface="Lato"/>
                <a:ea typeface="Lato"/>
                <a:cs typeface="Lato"/>
                <a:sym typeface="Lato"/>
              </a:rPr>
              <a:t> at all?</a:t>
            </a:r>
            <a:endParaRPr sz="4800">
              <a:latin typeface="Lato"/>
              <a:ea typeface="Lato"/>
              <a:cs typeface="Lato"/>
              <a:sym typeface="Lato"/>
            </a:endParaRPr>
          </a:p>
          <a:p>
            <a:pPr indent="-139700" lvl="0" marL="342900" marR="0" rtl="0" algn="ctr">
              <a:lnSpc>
                <a:spcPct val="100000"/>
              </a:lnSpc>
              <a:spcBef>
                <a:spcPts val="0"/>
              </a:spcBef>
              <a:spcAft>
                <a:spcPts val="0"/>
              </a:spcAft>
              <a:buClr>
                <a:schemeClr val="dk1"/>
              </a:buClr>
              <a:buFont typeface="Arial"/>
              <a:buNone/>
            </a:pPr>
            <a:r>
              <a:t/>
            </a:r>
            <a:endParaRPr b="0" i="0" sz="4800" u="none" cap="none" strike="noStrike">
              <a:solidFill>
                <a:schemeClr val="dk1"/>
              </a:solidFill>
              <a:latin typeface="Arial"/>
              <a:ea typeface="Arial"/>
              <a:cs typeface="Arial"/>
              <a:sym typeface="Arial"/>
            </a:endParaRPr>
          </a:p>
          <a:p>
            <a:pPr indent="-139700" lvl="0" marL="342900" marR="0" rtl="0" algn="l">
              <a:lnSpc>
                <a:spcPct val="100000"/>
              </a:lnSpc>
              <a:spcBef>
                <a:spcPts val="0"/>
              </a:spcBef>
              <a:spcAft>
                <a:spcPts val="0"/>
              </a:spcAft>
              <a:buClr>
                <a:schemeClr val="dk1"/>
              </a:buClr>
              <a:buFont typeface="Arial"/>
              <a:buNone/>
            </a:pPr>
            <a:r>
              <a:t/>
            </a:r>
            <a:endParaRPr b="0" i="0" sz="3200" u="none" cap="none" strike="noStrike">
              <a:solidFill>
                <a:schemeClr val="dk1"/>
              </a:solidFill>
              <a:latin typeface="Arial"/>
              <a:ea typeface="Arial"/>
              <a:cs typeface="Arial"/>
              <a:sym typeface="Arial"/>
            </a:endParaRPr>
          </a:p>
          <a:p>
            <a:pPr indent="-139700" lvl="0" marL="342900" marR="0" rtl="0" algn="l">
              <a:lnSpc>
                <a:spcPct val="100000"/>
              </a:lnSpc>
              <a:spcBef>
                <a:spcPts val="0"/>
              </a:spcBef>
              <a:spcAft>
                <a:spcPts val="0"/>
              </a:spcAft>
              <a:buClr>
                <a:schemeClr val="dk1"/>
              </a:buClr>
              <a:buFont typeface="Arial"/>
              <a:buNone/>
            </a:pPr>
            <a:r>
              <a:t/>
            </a:r>
            <a:endParaRPr b="0" i="0" sz="3200" u="none" cap="none" strike="noStrike">
              <a:solidFill>
                <a:schemeClr val="dk1"/>
              </a:solidFill>
              <a:latin typeface="Arial"/>
              <a:ea typeface="Arial"/>
              <a:cs typeface="Arial"/>
              <a:sym typeface="Arial"/>
            </a:endParaRPr>
          </a:p>
        </p:txBody>
      </p:sp>
      <p:sp>
        <p:nvSpPr>
          <p:cNvPr id="80" name="Google Shape;80;p17"/>
          <p:cNvSpPr/>
          <p:nvPr/>
        </p:nvSpPr>
        <p:spPr>
          <a:xfrm>
            <a:off x="6227850" y="2294463"/>
            <a:ext cx="2716250" cy="372527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85" name="Shape 185"/>
        <p:cNvGrpSpPr/>
        <p:nvPr/>
      </p:nvGrpSpPr>
      <p:grpSpPr>
        <a:xfrm>
          <a:off x="0" y="0"/>
          <a:ext cx="0" cy="0"/>
          <a:chOff x="0" y="0"/>
          <a:chExt cx="0" cy="0"/>
        </a:xfrm>
      </p:grpSpPr>
      <p:pic>
        <p:nvPicPr>
          <p:cNvPr id="186" name="Google Shape;186;p35" title="Pine PInk"/>
          <p:cNvPicPr preferRelativeResize="0"/>
          <p:nvPr/>
        </p:nvPicPr>
        <p:blipFill>
          <a:blip r:embed="rId3">
            <a:alphaModFix/>
          </a:blip>
          <a:stretch>
            <a:fillRect/>
          </a:stretch>
        </p:blipFill>
        <p:spPr>
          <a:xfrm>
            <a:off x="152400" y="564225"/>
            <a:ext cx="4357926" cy="2694651"/>
          </a:xfrm>
          <a:prstGeom prst="rect">
            <a:avLst/>
          </a:prstGeom>
          <a:noFill/>
          <a:ln>
            <a:noFill/>
          </a:ln>
        </p:spPr>
      </p:pic>
      <p:pic>
        <p:nvPicPr>
          <p:cNvPr id="187" name="Google Shape;187;p35" title="Pine Pink"/>
          <p:cNvPicPr preferRelativeResize="0"/>
          <p:nvPr/>
        </p:nvPicPr>
        <p:blipFill>
          <a:blip r:embed="rId4">
            <a:alphaModFix/>
          </a:blip>
          <a:stretch>
            <a:fillRect/>
          </a:stretch>
        </p:blipFill>
        <p:spPr>
          <a:xfrm>
            <a:off x="167238" y="3778425"/>
            <a:ext cx="4328243" cy="2676674"/>
          </a:xfrm>
          <a:prstGeom prst="rect">
            <a:avLst/>
          </a:prstGeom>
          <a:noFill/>
          <a:ln>
            <a:noFill/>
          </a:ln>
        </p:spPr>
      </p:pic>
      <p:pic>
        <p:nvPicPr>
          <p:cNvPr id="188" name="Google Shape;188;p35" title="Pine Pink"/>
          <p:cNvPicPr preferRelativeResize="0"/>
          <p:nvPr/>
        </p:nvPicPr>
        <p:blipFill>
          <a:blip r:embed="rId5">
            <a:alphaModFix/>
          </a:blip>
          <a:stretch>
            <a:fillRect/>
          </a:stretch>
        </p:blipFill>
        <p:spPr>
          <a:xfrm>
            <a:off x="4725601" y="3778413"/>
            <a:ext cx="4328874" cy="2676687"/>
          </a:xfrm>
          <a:prstGeom prst="rect">
            <a:avLst/>
          </a:prstGeom>
          <a:noFill/>
          <a:ln>
            <a:noFill/>
          </a:ln>
        </p:spPr>
      </p:pic>
      <p:sp>
        <p:nvSpPr>
          <p:cNvPr id="189" name="Google Shape;189;p35"/>
          <p:cNvSpPr txBox="1"/>
          <p:nvPr/>
        </p:nvSpPr>
        <p:spPr>
          <a:xfrm>
            <a:off x="5287438" y="1258000"/>
            <a:ext cx="3205200" cy="130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200">
                <a:solidFill>
                  <a:schemeClr val="dk2"/>
                </a:solidFill>
                <a:latin typeface="Lato"/>
                <a:ea typeface="Lato"/>
                <a:cs typeface="Lato"/>
                <a:sym typeface="Lato"/>
              </a:rPr>
              <a:t>Graphs</a:t>
            </a:r>
            <a:endParaRPr sz="7200">
              <a:solidFill>
                <a:schemeClr val="dk2"/>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93" name="Shape 193"/>
        <p:cNvGrpSpPr/>
        <p:nvPr/>
      </p:nvGrpSpPr>
      <p:grpSpPr>
        <a:xfrm>
          <a:off x="0" y="0"/>
          <a:ext cx="0" cy="0"/>
          <a:chOff x="0" y="0"/>
          <a:chExt cx="0" cy="0"/>
        </a:xfrm>
      </p:grpSpPr>
      <p:sp>
        <p:nvSpPr>
          <p:cNvPr id="194" name="Google Shape;194;p36"/>
          <p:cNvSpPr txBox="1"/>
          <p:nvPr/>
        </p:nvSpPr>
        <p:spPr>
          <a:xfrm>
            <a:off x="5443425" y="601050"/>
            <a:ext cx="3599100" cy="137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200">
                <a:solidFill>
                  <a:schemeClr val="dk2"/>
                </a:solidFill>
                <a:latin typeface="Lato"/>
                <a:ea typeface="Lato"/>
                <a:cs typeface="Lato"/>
                <a:sym typeface="Lato"/>
              </a:rPr>
              <a:t>Pictures</a:t>
            </a:r>
            <a:endParaRPr sz="7200">
              <a:solidFill>
                <a:schemeClr val="dk2"/>
              </a:solidFill>
              <a:latin typeface="Lato"/>
              <a:ea typeface="Lato"/>
              <a:cs typeface="Lato"/>
              <a:sym typeface="Lato"/>
            </a:endParaRPr>
          </a:p>
        </p:txBody>
      </p:sp>
      <p:sp>
        <p:nvSpPr>
          <p:cNvPr id="195" name="Google Shape;195;p36"/>
          <p:cNvSpPr txBox="1"/>
          <p:nvPr/>
        </p:nvSpPr>
        <p:spPr>
          <a:xfrm>
            <a:off x="5649375" y="2066663"/>
            <a:ext cx="3187200" cy="80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a:solidFill>
                  <a:schemeClr val="dk2"/>
                </a:solidFill>
                <a:latin typeface="Lato"/>
                <a:ea typeface="Lato"/>
                <a:cs typeface="Lato"/>
                <a:sym typeface="Lato"/>
              </a:rPr>
              <a:t>December 6th</a:t>
            </a:r>
            <a:endParaRPr sz="3600">
              <a:solidFill>
                <a:schemeClr val="dk2"/>
              </a:solidFill>
              <a:latin typeface="Lato"/>
              <a:ea typeface="Lato"/>
              <a:cs typeface="Lato"/>
              <a:sym typeface="Lato"/>
            </a:endParaRPr>
          </a:p>
        </p:txBody>
      </p:sp>
      <p:pic>
        <p:nvPicPr>
          <p:cNvPr id="196" name="Google Shape;196;p36"/>
          <p:cNvPicPr preferRelativeResize="0"/>
          <p:nvPr/>
        </p:nvPicPr>
        <p:blipFill>
          <a:blip r:embed="rId3">
            <a:alphaModFix/>
          </a:blip>
          <a:stretch>
            <a:fillRect/>
          </a:stretch>
        </p:blipFill>
        <p:spPr>
          <a:xfrm>
            <a:off x="456824" y="601050"/>
            <a:ext cx="4986601" cy="2805250"/>
          </a:xfrm>
          <a:prstGeom prst="rect">
            <a:avLst/>
          </a:prstGeom>
          <a:noFill/>
          <a:ln>
            <a:noFill/>
          </a:ln>
        </p:spPr>
      </p:pic>
      <p:pic>
        <p:nvPicPr>
          <p:cNvPr id="197" name="Google Shape;197;p36"/>
          <p:cNvPicPr preferRelativeResize="0"/>
          <p:nvPr/>
        </p:nvPicPr>
        <p:blipFill>
          <a:blip r:embed="rId4">
            <a:alphaModFix/>
          </a:blip>
          <a:stretch>
            <a:fillRect/>
          </a:stretch>
        </p:blipFill>
        <p:spPr>
          <a:xfrm>
            <a:off x="984625" y="3653013"/>
            <a:ext cx="1718858" cy="3051950"/>
          </a:xfrm>
          <a:prstGeom prst="rect">
            <a:avLst/>
          </a:prstGeom>
          <a:noFill/>
          <a:ln>
            <a:noFill/>
          </a:ln>
        </p:spPr>
      </p:pic>
      <p:pic>
        <p:nvPicPr>
          <p:cNvPr id="198" name="Google Shape;198;p36"/>
          <p:cNvPicPr preferRelativeResize="0"/>
          <p:nvPr/>
        </p:nvPicPr>
        <p:blipFill>
          <a:blip r:embed="rId5">
            <a:alphaModFix/>
          </a:blip>
          <a:stretch>
            <a:fillRect/>
          </a:stretch>
        </p:blipFill>
        <p:spPr>
          <a:xfrm>
            <a:off x="3858675" y="3653013"/>
            <a:ext cx="1718850" cy="3051936"/>
          </a:xfrm>
          <a:prstGeom prst="rect">
            <a:avLst/>
          </a:prstGeom>
          <a:noFill/>
          <a:ln>
            <a:noFill/>
          </a:ln>
        </p:spPr>
      </p:pic>
      <p:pic>
        <p:nvPicPr>
          <p:cNvPr id="199" name="Google Shape;199;p36"/>
          <p:cNvPicPr preferRelativeResize="0"/>
          <p:nvPr/>
        </p:nvPicPr>
        <p:blipFill>
          <a:blip r:embed="rId6">
            <a:alphaModFix/>
          </a:blip>
          <a:stretch>
            <a:fillRect/>
          </a:stretch>
        </p:blipFill>
        <p:spPr>
          <a:xfrm>
            <a:off x="6732713" y="3653025"/>
            <a:ext cx="1718850" cy="305193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03" name="Shape 203"/>
        <p:cNvGrpSpPr/>
        <p:nvPr/>
      </p:nvGrpSpPr>
      <p:grpSpPr>
        <a:xfrm>
          <a:off x="0" y="0"/>
          <a:ext cx="0" cy="0"/>
          <a:chOff x="0" y="0"/>
          <a:chExt cx="0" cy="0"/>
        </a:xfrm>
      </p:grpSpPr>
      <p:sp>
        <p:nvSpPr>
          <p:cNvPr id="204" name="Google Shape;204;p37"/>
          <p:cNvSpPr txBox="1"/>
          <p:nvPr/>
        </p:nvSpPr>
        <p:spPr>
          <a:xfrm>
            <a:off x="5437500" y="493200"/>
            <a:ext cx="3706500" cy="100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200">
                <a:solidFill>
                  <a:srgbClr val="1C4587"/>
                </a:solidFill>
                <a:latin typeface="Lato"/>
                <a:ea typeface="Lato"/>
                <a:cs typeface="Lato"/>
                <a:sym typeface="Lato"/>
              </a:rPr>
              <a:t>Pictures</a:t>
            </a:r>
            <a:endParaRPr sz="7200">
              <a:solidFill>
                <a:srgbClr val="1C4587"/>
              </a:solidFill>
              <a:latin typeface="Lato"/>
              <a:ea typeface="Lato"/>
              <a:cs typeface="Lato"/>
              <a:sym typeface="Lato"/>
            </a:endParaRPr>
          </a:p>
        </p:txBody>
      </p:sp>
      <p:sp>
        <p:nvSpPr>
          <p:cNvPr id="205" name="Google Shape;205;p37"/>
          <p:cNvSpPr txBox="1"/>
          <p:nvPr/>
        </p:nvSpPr>
        <p:spPr>
          <a:xfrm>
            <a:off x="5706150" y="2100950"/>
            <a:ext cx="3169200" cy="82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a:solidFill>
                  <a:srgbClr val="1C4587"/>
                </a:solidFill>
                <a:latin typeface="Lato"/>
                <a:ea typeface="Lato"/>
                <a:cs typeface="Lato"/>
                <a:sym typeface="Lato"/>
              </a:rPr>
              <a:t>December 6th</a:t>
            </a:r>
            <a:endParaRPr sz="3600">
              <a:solidFill>
                <a:srgbClr val="1C4587"/>
              </a:solidFill>
              <a:latin typeface="Lato"/>
              <a:ea typeface="Lato"/>
              <a:cs typeface="Lato"/>
              <a:sym typeface="Lato"/>
            </a:endParaRPr>
          </a:p>
        </p:txBody>
      </p:sp>
      <p:pic>
        <p:nvPicPr>
          <p:cNvPr id="206" name="Google Shape;206;p37"/>
          <p:cNvPicPr preferRelativeResize="0"/>
          <p:nvPr/>
        </p:nvPicPr>
        <p:blipFill>
          <a:blip r:embed="rId3">
            <a:alphaModFix/>
          </a:blip>
          <a:stretch>
            <a:fillRect/>
          </a:stretch>
        </p:blipFill>
        <p:spPr>
          <a:xfrm>
            <a:off x="385150" y="493200"/>
            <a:ext cx="4807575" cy="2704525"/>
          </a:xfrm>
          <a:prstGeom prst="rect">
            <a:avLst/>
          </a:prstGeom>
          <a:noFill/>
          <a:ln>
            <a:noFill/>
          </a:ln>
        </p:spPr>
      </p:pic>
      <p:pic>
        <p:nvPicPr>
          <p:cNvPr id="207" name="Google Shape;207;p37"/>
          <p:cNvPicPr preferRelativeResize="0"/>
          <p:nvPr/>
        </p:nvPicPr>
        <p:blipFill>
          <a:blip r:embed="rId4">
            <a:alphaModFix/>
          </a:blip>
          <a:stretch>
            <a:fillRect/>
          </a:stretch>
        </p:blipFill>
        <p:spPr>
          <a:xfrm>
            <a:off x="5517442" y="3368750"/>
            <a:ext cx="1889804" cy="3355475"/>
          </a:xfrm>
          <a:prstGeom prst="rect">
            <a:avLst/>
          </a:prstGeom>
          <a:noFill/>
          <a:ln>
            <a:noFill/>
          </a:ln>
        </p:spPr>
      </p:pic>
      <p:pic>
        <p:nvPicPr>
          <p:cNvPr id="208" name="Google Shape;208;p37"/>
          <p:cNvPicPr preferRelativeResize="0"/>
          <p:nvPr/>
        </p:nvPicPr>
        <p:blipFill>
          <a:blip r:embed="rId5">
            <a:alphaModFix/>
          </a:blip>
          <a:stretch>
            <a:fillRect/>
          </a:stretch>
        </p:blipFill>
        <p:spPr>
          <a:xfrm>
            <a:off x="2336000" y="3368744"/>
            <a:ext cx="1889800" cy="335546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12" name="Shape 212"/>
        <p:cNvGrpSpPr/>
        <p:nvPr/>
      </p:nvGrpSpPr>
      <p:grpSpPr>
        <a:xfrm>
          <a:off x="0" y="0"/>
          <a:ext cx="0" cy="0"/>
          <a:chOff x="0" y="0"/>
          <a:chExt cx="0" cy="0"/>
        </a:xfrm>
      </p:grpSpPr>
      <p:sp>
        <p:nvSpPr>
          <p:cNvPr id="213" name="Google Shape;213;p38"/>
          <p:cNvSpPr txBox="1"/>
          <p:nvPr/>
        </p:nvSpPr>
        <p:spPr>
          <a:xfrm>
            <a:off x="1420425" y="483950"/>
            <a:ext cx="3682800" cy="12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200">
                <a:solidFill>
                  <a:srgbClr val="B1264C"/>
                </a:solidFill>
                <a:latin typeface="Lato"/>
                <a:ea typeface="Lato"/>
                <a:cs typeface="Lato"/>
                <a:sym typeface="Lato"/>
              </a:rPr>
              <a:t>Pictures</a:t>
            </a:r>
            <a:endParaRPr sz="7200">
              <a:solidFill>
                <a:srgbClr val="B1264C"/>
              </a:solidFill>
              <a:latin typeface="Lato"/>
              <a:ea typeface="Lato"/>
              <a:cs typeface="Lato"/>
              <a:sym typeface="Lato"/>
            </a:endParaRPr>
          </a:p>
        </p:txBody>
      </p:sp>
      <p:sp>
        <p:nvSpPr>
          <p:cNvPr id="214" name="Google Shape;214;p38"/>
          <p:cNvSpPr txBox="1"/>
          <p:nvPr/>
        </p:nvSpPr>
        <p:spPr>
          <a:xfrm>
            <a:off x="5500613" y="725588"/>
            <a:ext cx="3133500" cy="75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a:solidFill>
                  <a:srgbClr val="B1264C"/>
                </a:solidFill>
                <a:latin typeface="Lato"/>
                <a:ea typeface="Lato"/>
                <a:cs typeface="Lato"/>
                <a:sym typeface="Lato"/>
              </a:rPr>
              <a:t>December 6th</a:t>
            </a:r>
            <a:endParaRPr sz="3600">
              <a:solidFill>
                <a:srgbClr val="B1264C"/>
              </a:solidFill>
              <a:latin typeface="Lato"/>
              <a:ea typeface="Lato"/>
              <a:cs typeface="Lato"/>
              <a:sym typeface="Lato"/>
            </a:endParaRPr>
          </a:p>
        </p:txBody>
      </p:sp>
      <p:pic>
        <p:nvPicPr>
          <p:cNvPr id="215" name="Google Shape;215;p38"/>
          <p:cNvPicPr preferRelativeResize="0"/>
          <p:nvPr/>
        </p:nvPicPr>
        <p:blipFill>
          <a:blip r:embed="rId3">
            <a:alphaModFix/>
          </a:blip>
          <a:stretch>
            <a:fillRect/>
          </a:stretch>
        </p:blipFill>
        <p:spPr>
          <a:xfrm>
            <a:off x="384875" y="2431063"/>
            <a:ext cx="4789974" cy="2694625"/>
          </a:xfrm>
          <a:prstGeom prst="rect">
            <a:avLst/>
          </a:prstGeom>
          <a:noFill/>
          <a:ln>
            <a:noFill/>
          </a:ln>
        </p:spPr>
      </p:pic>
      <p:pic>
        <p:nvPicPr>
          <p:cNvPr id="216" name="Google Shape;216;p38"/>
          <p:cNvPicPr preferRelativeResize="0"/>
          <p:nvPr/>
        </p:nvPicPr>
        <p:blipFill>
          <a:blip r:embed="rId4">
            <a:alphaModFix/>
          </a:blip>
          <a:stretch>
            <a:fillRect/>
          </a:stretch>
        </p:blipFill>
        <p:spPr>
          <a:xfrm>
            <a:off x="6309825" y="1892838"/>
            <a:ext cx="2123875" cy="3771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20" name="Shape 220"/>
        <p:cNvGrpSpPr/>
        <p:nvPr/>
      </p:nvGrpSpPr>
      <p:grpSpPr>
        <a:xfrm>
          <a:off x="0" y="0"/>
          <a:ext cx="0" cy="0"/>
          <a:chOff x="0" y="0"/>
          <a:chExt cx="0" cy="0"/>
        </a:xfrm>
      </p:grpSpPr>
      <p:sp>
        <p:nvSpPr>
          <p:cNvPr id="221" name="Google Shape;221;p39"/>
          <p:cNvSpPr txBox="1"/>
          <p:nvPr>
            <p:ph type="title"/>
          </p:nvPr>
        </p:nvSpPr>
        <p:spPr>
          <a:xfrm>
            <a:off x="4880725" y="471125"/>
            <a:ext cx="50391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7200">
                <a:solidFill>
                  <a:schemeClr val="dk2"/>
                </a:solidFill>
                <a:latin typeface="Lato"/>
                <a:ea typeface="Lato"/>
                <a:cs typeface="Lato"/>
                <a:sym typeface="Lato"/>
              </a:rPr>
              <a:t>Pictures</a:t>
            </a:r>
            <a:endParaRPr sz="7200">
              <a:solidFill>
                <a:schemeClr val="dk2"/>
              </a:solidFill>
              <a:latin typeface="Lato"/>
              <a:ea typeface="Lato"/>
              <a:cs typeface="Lato"/>
              <a:sym typeface="Lato"/>
            </a:endParaRPr>
          </a:p>
        </p:txBody>
      </p:sp>
      <p:pic>
        <p:nvPicPr>
          <p:cNvPr id="222" name="Google Shape;222;p39"/>
          <p:cNvPicPr preferRelativeResize="0"/>
          <p:nvPr/>
        </p:nvPicPr>
        <p:blipFill>
          <a:blip r:embed="rId3">
            <a:alphaModFix/>
          </a:blip>
          <a:stretch>
            <a:fillRect/>
          </a:stretch>
        </p:blipFill>
        <p:spPr>
          <a:xfrm>
            <a:off x="335400" y="471125"/>
            <a:ext cx="5039224" cy="2834850"/>
          </a:xfrm>
          <a:prstGeom prst="rect">
            <a:avLst/>
          </a:prstGeom>
          <a:noFill/>
          <a:ln>
            <a:noFill/>
          </a:ln>
        </p:spPr>
      </p:pic>
      <p:pic>
        <p:nvPicPr>
          <p:cNvPr id="223" name="Google Shape;223;p39"/>
          <p:cNvPicPr preferRelativeResize="0"/>
          <p:nvPr/>
        </p:nvPicPr>
        <p:blipFill>
          <a:blip r:embed="rId4">
            <a:alphaModFix/>
          </a:blip>
          <a:stretch>
            <a:fillRect/>
          </a:stretch>
        </p:blipFill>
        <p:spPr>
          <a:xfrm>
            <a:off x="6416350" y="3675930"/>
            <a:ext cx="1656825" cy="2941825"/>
          </a:xfrm>
          <a:prstGeom prst="rect">
            <a:avLst/>
          </a:prstGeom>
          <a:noFill/>
          <a:ln>
            <a:noFill/>
          </a:ln>
        </p:spPr>
      </p:pic>
      <p:pic>
        <p:nvPicPr>
          <p:cNvPr id="224" name="Google Shape;224;p39"/>
          <p:cNvPicPr preferRelativeResize="0"/>
          <p:nvPr/>
        </p:nvPicPr>
        <p:blipFill>
          <a:blip r:embed="rId5">
            <a:alphaModFix/>
          </a:blip>
          <a:stretch>
            <a:fillRect/>
          </a:stretch>
        </p:blipFill>
        <p:spPr>
          <a:xfrm>
            <a:off x="621900" y="3675925"/>
            <a:ext cx="1656825" cy="2941825"/>
          </a:xfrm>
          <a:prstGeom prst="rect">
            <a:avLst/>
          </a:prstGeom>
          <a:noFill/>
          <a:ln>
            <a:noFill/>
          </a:ln>
        </p:spPr>
      </p:pic>
      <p:pic>
        <p:nvPicPr>
          <p:cNvPr id="225" name="Google Shape;225;p39"/>
          <p:cNvPicPr preferRelativeResize="0"/>
          <p:nvPr/>
        </p:nvPicPr>
        <p:blipFill>
          <a:blip r:embed="rId6">
            <a:alphaModFix/>
          </a:blip>
          <a:stretch>
            <a:fillRect/>
          </a:stretch>
        </p:blipFill>
        <p:spPr>
          <a:xfrm>
            <a:off x="3519125" y="3675931"/>
            <a:ext cx="1656825" cy="2941806"/>
          </a:xfrm>
          <a:prstGeom prst="rect">
            <a:avLst/>
          </a:prstGeom>
          <a:noFill/>
          <a:ln>
            <a:noFill/>
          </a:ln>
        </p:spPr>
      </p:pic>
      <p:sp>
        <p:nvSpPr>
          <p:cNvPr id="226" name="Google Shape;226;p39"/>
          <p:cNvSpPr txBox="1"/>
          <p:nvPr/>
        </p:nvSpPr>
        <p:spPr>
          <a:xfrm>
            <a:off x="5878225" y="2000475"/>
            <a:ext cx="3044100" cy="12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dk2"/>
                </a:solidFill>
                <a:latin typeface="Lato"/>
                <a:ea typeface="Lato"/>
                <a:cs typeface="Lato"/>
                <a:sym typeface="Lato"/>
              </a:rPr>
              <a:t>December 21st </a:t>
            </a:r>
            <a:endParaRPr sz="3600">
              <a:solidFill>
                <a:schemeClr val="dk2"/>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30" name="Shape 230"/>
        <p:cNvGrpSpPr/>
        <p:nvPr/>
      </p:nvGrpSpPr>
      <p:grpSpPr>
        <a:xfrm>
          <a:off x="0" y="0"/>
          <a:ext cx="0" cy="0"/>
          <a:chOff x="0" y="0"/>
          <a:chExt cx="0" cy="0"/>
        </a:xfrm>
      </p:grpSpPr>
      <p:sp>
        <p:nvSpPr>
          <p:cNvPr id="231" name="Google Shape;231;p40"/>
          <p:cNvSpPr txBox="1"/>
          <p:nvPr/>
        </p:nvSpPr>
        <p:spPr>
          <a:xfrm>
            <a:off x="5156925" y="510500"/>
            <a:ext cx="3688500" cy="9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200">
                <a:solidFill>
                  <a:srgbClr val="1C4587"/>
                </a:solidFill>
                <a:latin typeface="Lato"/>
                <a:ea typeface="Lato"/>
                <a:cs typeface="Lato"/>
                <a:sym typeface="Lato"/>
              </a:rPr>
              <a:t>Pictures</a:t>
            </a:r>
            <a:endParaRPr sz="7200">
              <a:solidFill>
                <a:srgbClr val="1C4587"/>
              </a:solidFill>
              <a:latin typeface="Lato"/>
              <a:ea typeface="Lato"/>
              <a:cs typeface="Lato"/>
              <a:sym typeface="Lato"/>
            </a:endParaRPr>
          </a:p>
        </p:txBody>
      </p:sp>
      <p:pic>
        <p:nvPicPr>
          <p:cNvPr id="232" name="Google Shape;232;p40"/>
          <p:cNvPicPr preferRelativeResize="0"/>
          <p:nvPr/>
        </p:nvPicPr>
        <p:blipFill>
          <a:blip r:embed="rId3">
            <a:alphaModFix/>
          </a:blip>
          <a:stretch>
            <a:fillRect/>
          </a:stretch>
        </p:blipFill>
        <p:spPr>
          <a:xfrm>
            <a:off x="295625" y="510500"/>
            <a:ext cx="4592699" cy="2583652"/>
          </a:xfrm>
          <a:prstGeom prst="rect">
            <a:avLst/>
          </a:prstGeom>
          <a:noFill/>
          <a:ln>
            <a:noFill/>
          </a:ln>
        </p:spPr>
      </p:pic>
      <p:pic>
        <p:nvPicPr>
          <p:cNvPr id="233" name="Google Shape;233;p40"/>
          <p:cNvPicPr preferRelativeResize="0"/>
          <p:nvPr/>
        </p:nvPicPr>
        <p:blipFill>
          <a:blip r:embed="rId4">
            <a:alphaModFix/>
          </a:blip>
          <a:stretch>
            <a:fillRect/>
          </a:stretch>
        </p:blipFill>
        <p:spPr>
          <a:xfrm>
            <a:off x="6688100" y="3509950"/>
            <a:ext cx="1745650" cy="3099525"/>
          </a:xfrm>
          <a:prstGeom prst="rect">
            <a:avLst/>
          </a:prstGeom>
          <a:noFill/>
          <a:ln>
            <a:noFill/>
          </a:ln>
        </p:spPr>
      </p:pic>
      <p:pic>
        <p:nvPicPr>
          <p:cNvPr id="234" name="Google Shape;234;p40"/>
          <p:cNvPicPr preferRelativeResize="0"/>
          <p:nvPr/>
        </p:nvPicPr>
        <p:blipFill>
          <a:blip r:embed="rId5">
            <a:alphaModFix/>
          </a:blip>
          <a:stretch>
            <a:fillRect/>
          </a:stretch>
        </p:blipFill>
        <p:spPr>
          <a:xfrm>
            <a:off x="1423750" y="3509950"/>
            <a:ext cx="1745650" cy="3099511"/>
          </a:xfrm>
          <a:prstGeom prst="rect">
            <a:avLst/>
          </a:prstGeom>
          <a:noFill/>
          <a:ln>
            <a:noFill/>
          </a:ln>
        </p:spPr>
      </p:pic>
      <p:pic>
        <p:nvPicPr>
          <p:cNvPr id="235" name="Google Shape;235;p40"/>
          <p:cNvPicPr preferRelativeResize="0"/>
          <p:nvPr/>
        </p:nvPicPr>
        <p:blipFill>
          <a:blip r:embed="rId6">
            <a:alphaModFix/>
          </a:blip>
          <a:stretch>
            <a:fillRect/>
          </a:stretch>
        </p:blipFill>
        <p:spPr>
          <a:xfrm>
            <a:off x="4055925" y="3509950"/>
            <a:ext cx="1745650" cy="3099514"/>
          </a:xfrm>
          <a:prstGeom prst="rect">
            <a:avLst/>
          </a:prstGeom>
          <a:noFill/>
          <a:ln>
            <a:noFill/>
          </a:ln>
        </p:spPr>
      </p:pic>
      <p:sp>
        <p:nvSpPr>
          <p:cNvPr id="236" name="Google Shape;236;p40"/>
          <p:cNvSpPr txBox="1"/>
          <p:nvPr/>
        </p:nvSpPr>
        <p:spPr>
          <a:xfrm>
            <a:off x="5541825" y="1886475"/>
            <a:ext cx="2918700" cy="121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rgbClr val="1C4587"/>
                </a:solidFill>
                <a:latin typeface="Lato"/>
                <a:ea typeface="Lato"/>
                <a:cs typeface="Lato"/>
                <a:sym typeface="Lato"/>
              </a:rPr>
              <a:t>December 21st</a:t>
            </a:r>
            <a:endParaRPr sz="3600">
              <a:solidFill>
                <a:srgbClr val="1C4587"/>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40" name="Shape 240"/>
        <p:cNvGrpSpPr/>
        <p:nvPr/>
      </p:nvGrpSpPr>
      <p:grpSpPr>
        <a:xfrm>
          <a:off x="0" y="0"/>
          <a:ext cx="0" cy="0"/>
          <a:chOff x="0" y="0"/>
          <a:chExt cx="0" cy="0"/>
        </a:xfrm>
      </p:grpSpPr>
      <p:sp>
        <p:nvSpPr>
          <p:cNvPr id="241" name="Google Shape;241;p41"/>
          <p:cNvSpPr txBox="1"/>
          <p:nvPr/>
        </p:nvSpPr>
        <p:spPr>
          <a:xfrm>
            <a:off x="5192725" y="429750"/>
            <a:ext cx="3796200" cy="114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200">
                <a:solidFill>
                  <a:srgbClr val="B1264C"/>
                </a:solidFill>
                <a:latin typeface="Lato"/>
                <a:ea typeface="Lato"/>
                <a:cs typeface="Lato"/>
                <a:sym typeface="Lato"/>
              </a:rPr>
              <a:t>Pictures</a:t>
            </a:r>
            <a:endParaRPr sz="7200">
              <a:solidFill>
                <a:srgbClr val="B1264C"/>
              </a:solidFill>
              <a:latin typeface="Lato"/>
              <a:ea typeface="Lato"/>
              <a:cs typeface="Lato"/>
              <a:sym typeface="Lato"/>
            </a:endParaRPr>
          </a:p>
        </p:txBody>
      </p:sp>
      <p:pic>
        <p:nvPicPr>
          <p:cNvPr id="242" name="Google Shape;242;p41"/>
          <p:cNvPicPr preferRelativeResize="0"/>
          <p:nvPr/>
        </p:nvPicPr>
        <p:blipFill>
          <a:blip r:embed="rId3">
            <a:alphaModFix/>
          </a:blip>
          <a:stretch>
            <a:fillRect/>
          </a:stretch>
        </p:blipFill>
        <p:spPr>
          <a:xfrm>
            <a:off x="152400" y="429750"/>
            <a:ext cx="4861275" cy="2734742"/>
          </a:xfrm>
          <a:prstGeom prst="rect">
            <a:avLst/>
          </a:prstGeom>
          <a:noFill/>
          <a:ln>
            <a:noFill/>
          </a:ln>
        </p:spPr>
      </p:pic>
      <p:pic>
        <p:nvPicPr>
          <p:cNvPr id="243" name="Google Shape;243;p41"/>
          <p:cNvPicPr preferRelativeResize="0"/>
          <p:nvPr/>
        </p:nvPicPr>
        <p:blipFill>
          <a:blip r:embed="rId4">
            <a:alphaModFix/>
          </a:blip>
          <a:stretch>
            <a:fillRect/>
          </a:stretch>
        </p:blipFill>
        <p:spPr>
          <a:xfrm>
            <a:off x="2622600" y="3504725"/>
            <a:ext cx="1817275" cy="3226700"/>
          </a:xfrm>
          <a:prstGeom prst="rect">
            <a:avLst/>
          </a:prstGeom>
          <a:noFill/>
          <a:ln>
            <a:noFill/>
          </a:ln>
        </p:spPr>
      </p:pic>
      <p:pic>
        <p:nvPicPr>
          <p:cNvPr id="244" name="Google Shape;244;p41"/>
          <p:cNvPicPr preferRelativeResize="0"/>
          <p:nvPr/>
        </p:nvPicPr>
        <p:blipFill>
          <a:blip r:embed="rId5">
            <a:alphaModFix/>
          </a:blip>
          <a:stretch>
            <a:fillRect/>
          </a:stretch>
        </p:blipFill>
        <p:spPr>
          <a:xfrm>
            <a:off x="4735500" y="3504712"/>
            <a:ext cx="1817275" cy="3226683"/>
          </a:xfrm>
          <a:prstGeom prst="rect">
            <a:avLst/>
          </a:prstGeom>
          <a:noFill/>
          <a:ln>
            <a:noFill/>
          </a:ln>
        </p:spPr>
      </p:pic>
      <p:pic>
        <p:nvPicPr>
          <p:cNvPr id="245" name="Google Shape;245;p41"/>
          <p:cNvPicPr preferRelativeResize="0"/>
          <p:nvPr/>
        </p:nvPicPr>
        <p:blipFill>
          <a:blip r:embed="rId6">
            <a:alphaModFix/>
          </a:blip>
          <a:stretch>
            <a:fillRect/>
          </a:stretch>
        </p:blipFill>
        <p:spPr>
          <a:xfrm>
            <a:off x="429300" y="3504737"/>
            <a:ext cx="1817275" cy="3226683"/>
          </a:xfrm>
          <a:prstGeom prst="rect">
            <a:avLst/>
          </a:prstGeom>
          <a:noFill/>
          <a:ln>
            <a:noFill/>
          </a:ln>
        </p:spPr>
      </p:pic>
      <p:pic>
        <p:nvPicPr>
          <p:cNvPr id="246" name="Google Shape;246;p41"/>
          <p:cNvPicPr preferRelativeResize="0"/>
          <p:nvPr/>
        </p:nvPicPr>
        <p:blipFill>
          <a:blip r:embed="rId7">
            <a:alphaModFix/>
          </a:blip>
          <a:stretch>
            <a:fillRect/>
          </a:stretch>
        </p:blipFill>
        <p:spPr>
          <a:xfrm>
            <a:off x="6848400" y="3504732"/>
            <a:ext cx="1817275" cy="3226695"/>
          </a:xfrm>
          <a:prstGeom prst="rect">
            <a:avLst/>
          </a:prstGeom>
          <a:noFill/>
          <a:ln>
            <a:noFill/>
          </a:ln>
        </p:spPr>
      </p:pic>
      <p:sp>
        <p:nvSpPr>
          <p:cNvPr id="247" name="Google Shape;247;p41"/>
          <p:cNvSpPr txBox="1"/>
          <p:nvPr/>
        </p:nvSpPr>
        <p:spPr>
          <a:xfrm>
            <a:off x="5488225" y="1967231"/>
            <a:ext cx="3205200" cy="114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rgbClr val="B1264C"/>
                </a:solidFill>
                <a:latin typeface="Lato"/>
                <a:ea typeface="Lato"/>
                <a:cs typeface="Lato"/>
                <a:sym typeface="Lato"/>
              </a:rPr>
              <a:t>December 21st</a:t>
            </a:r>
            <a:endParaRPr sz="3600">
              <a:solidFill>
                <a:srgbClr val="B1264C"/>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51" name="Shape 251"/>
        <p:cNvGrpSpPr/>
        <p:nvPr/>
      </p:nvGrpSpPr>
      <p:grpSpPr>
        <a:xfrm>
          <a:off x="0" y="0"/>
          <a:ext cx="0" cy="0"/>
          <a:chOff x="0" y="0"/>
          <a:chExt cx="0" cy="0"/>
        </a:xfrm>
      </p:grpSpPr>
      <p:sp>
        <p:nvSpPr>
          <p:cNvPr id="252" name="Google Shape;252;p42"/>
          <p:cNvSpPr txBox="1"/>
          <p:nvPr>
            <p:ph type="title"/>
          </p:nvPr>
        </p:nvSpPr>
        <p:spPr>
          <a:xfrm>
            <a:off x="457200" y="12"/>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Font typeface="Arial"/>
              <a:buNone/>
            </a:pPr>
            <a:r>
              <a:rPr lang="en-US" sz="9600">
                <a:solidFill>
                  <a:schemeClr val="dk2"/>
                </a:solidFill>
              </a:rPr>
              <a:t>Results</a:t>
            </a:r>
            <a:endParaRPr sz="9600">
              <a:solidFill>
                <a:schemeClr val="dk2"/>
              </a:solidFill>
            </a:endParaRPr>
          </a:p>
        </p:txBody>
      </p:sp>
      <p:sp>
        <p:nvSpPr>
          <p:cNvPr id="253" name="Google Shape;253;p42"/>
          <p:cNvSpPr txBox="1"/>
          <p:nvPr>
            <p:ph idx="1" type="body"/>
          </p:nvPr>
        </p:nvSpPr>
        <p:spPr>
          <a:xfrm>
            <a:off x="245700" y="1143000"/>
            <a:ext cx="8652600" cy="56910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rgbClr val="000000"/>
              </a:buClr>
              <a:buFont typeface="Arial"/>
              <a:buNone/>
            </a:pPr>
            <a:r>
              <a:rPr lang="en-US" sz="2300">
                <a:solidFill>
                  <a:schemeClr val="lt1"/>
                </a:solidFill>
                <a:latin typeface="Lato"/>
                <a:ea typeface="Lato"/>
                <a:cs typeface="Lato"/>
                <a:sym typeface="Lato"/>
              </a:rPr>
              <a:t>The experiment has shown that the control group has done the best in showing what condition pine pink orchids grow in the best. At the end of the experiment, the control group kept a total of ⅞ orchids alive; the fertilizer group kept a total of ⅝ orchids alive; and the fungi group kept a total of ⅝ orchids alive. </a:t>
            </a:r>
            <a:endParaRPr sz="2300">
              <a:solidFill>
                <a:schemeClr val="lt1"/>
              </a:solidFill>
              <a:latin typeface="Lato"/>
              <a:ea typeface="Lato"/>
              <a:cs typeface="Lato"/>
              <a:sym typeface="Lato"/>
            </a:endParaRPr>
          </a:p>
          <a:p>
            <a:pPr indent="457200" lvl="0" marL="0" rtl="0" algn="l">
              <a:spcBef>
                <a:spcPts val="0"/>
              </a:spcBef>
              <a:spcAft>
                <a:spcPts val="0"/>
              </a:spcAft>
              <a:buClr>
                <a:srgbClr val="000000"/>
              </a:buClr>
              <a:buFont typeface="Arial"/>
              <a:buNone/>
            </a:pPr>
            <a:r>
              <a:rPr lang="en-US" sz="2300">
                <a:solidFill>
                  <a:schemeClr val="lt1"/>
                </a:solidFill>
                <a:latin typeface="Lato"/>
                <a:ea typeface="Lato"/>
                <a:cs typeface="Lato"/>
                <a:sym typeface="Lato"/>
              </a:rPr>
              <a:t>The control group had an average of 3 new leaves; the fertilizer group had an average of 2 new leaves; and the fungi group had an average of 2 new leaves. </a:t>
            </a:r>
            <a:endParaRPr sz="2300">
              <a:solidFill>
                <a:schemeClr val="lt1"/>
              </a:solidFill>
              <a:latin typeface="Lato"/>
              <a:ea typeface="Lato"/>
              <a:cs typeface="Lato"/>
              <a:sym typeface="Lato"/>
            </a:endParaRPr>
          </a:p>
          <a:p>
            <a:pPr indent="457200" lvl="0" marL="0" rtl="0" algn="l">
              <a:spcBef>
                <a:spcPts val="0"/>
              </a:spcBef>
              <a:spcAft>
                <a:spcPts val="0"/>
              </a:spcAft>
              <a:buClr>
                <a:srgbClr val="000000"/>
              </a:buClr>
              <a:buFont typeface="Arial"/>
              <a:buNone/>
            </a:pPr>
            <a:r>
              <a:rPr lang="en-US" sz="2300">
                <a:solidFill>
                  <a:schemeClr val="lt1"/>
                </a:solidFill>
                <a:latin typeface="Lato"/>
                <a:ea typeface="Lato"/>
                <a:cs typeface="Lato"/>
                <a:sym typeface="Lato"/>
              </a:rPr>
              <a:t>The control group had an average leaf height of 62mm; the fertilizer group had an average leaf height of 47mm; and the fungi group had an average leaf height of 49mm. The control group had an average of 0.85 new shoots; the fertilizer group had an average of 0.8 new shoots; and the fungi group had an average of 0.6 new shoots. The control group had the most plants alive, more leaves, tallest leaves, and more new shoots! So, all together the control group did the best between the 3 treatments.</a:t>
            </a:r>
            <a:endParaRPr sz="2300">
              <a:solidFill>
                <a:schemeClr val="lt1"/>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57" name="Shape 257"/>
        <p:cNvGrpSpPr/>
        <p:nvPr/>
      </p:nvGrpSpPr>
      <p:grpSpPr>
        <a:xfrm>
          <a:off x="0" y="0"/>
          <a:ext cx="0" cy="0"/>
          <a:chOff x="0" y="0"/>
          <a:chExt cx="0" cy="0"/>
        </a:xfrm>
      </p:grpSpPr>
      <p:sp>
        <p:nvSpPr>
          <p:cNvPr id="258" name="Google Shape;258;p43"/>
          <p:cNvSpPr txBox="1"/>
          <p:nvPr>
            <p:ph type="title"/>
          </p:nvPr>
        </p:nvSpPr>
        <p:spPr>
          <a:xfrm>
            <a:off x="457200" y="12"/>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Font typeface="Arial"/>
              <a:buNone/>
            </a:pPr>
            <a:r>
              <a:rPr i="0" lang="en-US" sz="9600" u="none" cap="none" strike="noStrike">
                <a:solidFill>
                  <a:schemeClr val="dk2"/>
                </a:solidFill>
                <a:latin typeface="Lato"/>
                <a:ea typeface="Lato"/>
                <a:cs typeface="Lato"/>
                <a:sym typeface="Lato"/>
              </a:rPr>
              <a:t>Conclusion</a:t>
            </a:r>
            <a:endParaRPr sz="9600">
              <a:latin typeface="Lato"/>
              <a:ea typeface="Lato"/>
              <a:cs typeface="Lato"/>
              <a:sym typeface="Lato"/>
            </a:endParaRPr>
          </a:p>
        </p:txBody>
      </p:sp>
      <p:sp>
        <p:nvSpPr>
          <p:cNvPr id="259" name="Google Shape;259;p43"/>
          <p:cNvSpPr txBox="1"/>
          <p:nvPr>
            <p:ph idx="1" type="body"/>
          </p:nvPr>
        </p:nvSpPr>
        <p:spPr>
          <a:xfrm>
            <a:off x="159650" y="1053600"/>
            <a:ext cx="8823900" cy="5804400"/>
          </a:xfrm>
          <a:prstGeom prst="rect">
            <a:avLst/>
          </a:prstGeom>
          <a:noFill/>
          <a:ln>
            <a:noFill/>
          </a:ln>
        </p:spPr>
        <p:txBody>
          <a:bodyPr anchorCtr="0" anchor="t" bIns="45700" lIns="91425" spcFirstLastPara="1" rIns="91425" wrap="square" tIns="45700">
            <a:noAutofit/>
          </a:bodyPr>
          <a:lstStyle/>
          <a:p>
            <a:pPr indent="0" lvl="0" marL="203200" marR="0" rtl="0" algn="l">
              <a:lnSpc>
                <a:spcPct val="100000"/>
              </a:lnSpc>
              <a:spcBef>
                <a:spcPts val="0"/>
              </a:spcBef>
              <a:spcAft>
                <a:spcPts val="0"/>
              </a:spcAft>
              <a:buClr>
                <a:schemeClr val="dk1"/>
              </a:buClr>
              <a:buFont typeface="Arial"/>
              <a:buNone/>
            </a:pPr>
            <a:r>
              <a:rPr lang="en-US" sz="2400">
                <a:solidFill>
                  <a:schemeClr val="lt1"/>
                </a:solidFill>
                <a:latin typeface="Lato"/>
                <a:ea typeface="Lato"/>
                <a:cs typeface="Lato"/>
                <a:sym typeface="Lato"/>
              </a:rPr>
              <a:t> 	</a:t>
            </a:r>
            <a:r>
              <a:rPr lang="en-US" sz="2700">
                <a:solidFill>
                  <a:schemeClr val="lt1"/>
                </a:solidFill>
                <a:latin typeface="Lato"/>
                <a:ea typeface="Lato"/>
                <a:cs typeface="Lato"/>
                <a:sym typeface="Lato"/>
              </a:rPr>
              <a:t>We hypothesized that the Fungus group would do the best in staying alive, leaf height, the amount of shoots, and the amount of new leaves out of the three treatments. Our hypothesis was incorrect. The Control group did the best overall and kept 7 plants alive, 3 new leaves, an average leaf height of 62mm, and had an average of 0.85 new shoots at the end of the experiment! So, our hypothesis was not supported since the control group did the best.  Based on the fact that the control group succeeded the best in all of this data, they did the best. Knowing this information could help the Orchids come back and be a normal species instead of an endangered one like they are now. </a:t>
            </a:r>
            <a:endParaRPr i="0" sz="2700" u="none" cap="none" strike="noStrike">
              <a:solidFill>
                <a:schemeClr val="l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84" name="Shape 84"/>
        <p:cNvGrpSpPr/>
        <p:nvPr/>
      </p:nvGrpSpPr>
      <p:grpSpPr>
        <a:xfrm>
          <a:off x="0" y="0"/>
          <a:ext cx="0" cy="0"/>
          <a:chOff x="0" y="0"/>
          <a:chExt cx="0" cy="0"/>
        </a:xfrm>
      </p:grpSpPr>
      <p:sp>
        <p:nvSpPr>
          <p:cNvPr id="85" name="Google Shape;85;p1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Font typeface="Arial"/>
              <a:buNone/>
            </a:pPr>
            <a:r>
              <a:rPr b="1" i="0" lang="en-US" sz="3600" u="none" cap="none" strike="noStrike">
                <a:solidFill>
                  <a:schemeClr val="dk2"/>
                </a:solidFill>
                <a:latin typeface="Proxima Nova"/>
                <a:ea typeface="Proxima Nova"/>
                <a:cs typeface="Proxima Nova"/>
                <a:sym typeface="Proxima Nova"/>
              </a:rPr>
              <a:t>Research : W</a:t>
            </a:r>
            <a:r>
              <a:rPr b="1" lang="en-US" sz="3600">
                <a:solidFill>
                  <a:schemeClr val="dk2"/>
                </a:solidFill>
                <a:latin typeface="Proxima Nova"/>
                <a:ea typeface="Proxima Nova"/>
                <a:cs typeface="Proxima Nova"/>
                <a:sym typeface="Proxima Nova"/>
              </a:rPr>
              <a:t>hat are Pine Pink Orchids?</a:t>
            </a:r>
            <a:endParaRPr b="1" sz="3600">
              <a:latin typeface="Proxima Nova"/>
              <a:ea typeface="Proxima Nova"/>
              <a:cs typeface="Proxima Nova"/>
              <a:sym typeface="Proxima Nova"/>
            </a:endParaRPr>
          </a:p>
        </p:txBody>
      </p:sp>
      <p:sp>
        <p:nvSpPr>
          <p:cNvPr id="86" name="Google Shape;86;p18"/>
          <p:cNvSpPr txBox="1"/>
          <p:nvPr>
            <p:ph idx="1" type="body"/>
          </p:nvPr>
        </p:nvSpPr>
        <p:spPr>
          <a:xfrm>
            <a:off x="457200" y="1321200"/>
            <a:ext cx="8229600" cy="5536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2300">
                <a:solidFill>
                  <a:srgbClr val="FFFFFF"/>
                </a:solidFill>
                <a:latin typeface="Lato"/>
                <a:ea typeface="Lato"/>
                <a:cs typeface="Lato"/>
                <a:sym typeface="Lato"/>
              </a:rPr>
              <a:t>Bletia purpurea, commonly called Pine Pink, is distributed mainly in Florida's Everglades and </a:t>
            </a:r>
            <a:r>
              <a:rPr lang="en-US" sz="2300">
                <a:solidFill>
                  <a:srgbClr val="FFFFFF"/>
                </a:solidFill>
                <a:latin typeface="Lato"/>
                <a:ea typeface="Lato"/>
                <a:cs typeface="Lato"/>
                <a:sym typeface="Lato"/>
              </a:rPr>
              <a:t>Fakahatchee</a:t>
            </a:r>
            <a:r>
              <a:rPr lang="en-US" sz="2300">
                <a:solidFill>
                  <a:srgbClr val="FFFFFF"/>
                </a:solidFill>
                <a:latin typeface="Lato"/>
                <a:ea typeface="Lato"/>
                <a:cs typeface="Lato"/>
                <a:sym typeface="Lato"/>
              </a:rPr>
              <a:t> Swamp and occurs in various parts of the West Indies, Central America, and northern South America. This orchid may produce both cleistogamous and chasmogamous flowers on the same plant, although this condition can vary from year to year. There are usually 3-5 light green leaves with 3-80 pink to purple or white flowers with a gold crest on the lip. In the Everglades, this orchid, flowers from December to March and grows in open habitats where it prefers to wedge its bulb into rocky crevices. In the </a:t>
            </a:r>
            <a:r>
              <a:rPr lang="en-US" sz="2300">
                <a:solidFill>
                  <a:srgbClr val="FFFFFF"/>
                </a:solidFill>
                <a:latin typeface="Lato"/>
                <a:ea typeface="Lato"/>
                <a:cs typeface="Lato"/>
                <a:sym typeface="Lato"/>
              </a:rPr>
              <a:t>Fakahatchee</a:t>
            </a:r>
            <a:r>
              <a:rPr lang="en-US" sz="2300">
                <a:solidFill>
                  <a:srgbClr val="FFFFFF"/>
                </a:solidFill>
                <a:latin typeface="Lato"/>
                <a:ea typeface="Lato"/>
                <a:cs typeface="Lato"/>
                <a:sym typeface="Lato"/>
              </a:rPr>
              <a:t> Swamp, flowering occurs from April to May and they grow in the shade, usually on stumps, floating logs, and at the base of cypress trees just above the water level. Bletia purpurea is considered secure globally because of its widespread distribution, although it is threatened in Florida.</a:t>
            </a:r>
            <a:endParaRPr sz="2300">
              <a:solidFill>
                <a:srgbClr val="FFFFFF"/>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90" name="Shape 90"/>
        <p:cNvGrpSpPr/>
        <p:nvPr/>
      </p:nvGrpSpPr>
      <p:grpSpPr>
        <a:xfrm>
          <a:off x="0" y="0"/>
          <a:ext cx="0" cy="0"/>
          <a:chOff x="0" y="0"/>
          <a:chExt cx="0" cy="0"/>
        </a:xfrm>
      </p:grpSpPr>
      <p:sp>
        <p:nvSpPr>
          <p:cNvPr id="91" name="Google Shape;91;p19"/>
          <p:cNvSpPr txBox="1"/>
          <p:nvPr>
            <p:ph type="title"/>
          </p:nvPr>
        </p:nvSpPr>
        <p:spPr>
          <a:xfrm>
            <a:off x="457200" y="274637"/>
            <a:ext cx="8229600" cy="1143000"/>
          </a:xfrm>
          <a:prstGeom prst="rect">
            <a:avLst/>
          </a:prstGeom>
          <a:solidFill>
            <a:schemeClr val="dk1"/>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n-US" sz="3600">
                <a:solidFill>
                  <a:schemeClr val="dk2"/>
                </a:solidFill>
                <a:latin typeface="Proxima Nova"/>
                <a:ea typeface="Proxima Nova"/>
                <a:cs typeface="Proxima Nova"/>
                <a:sym typeface="Proxima Nova"/>
              </a:rPr>
              <a:t>Research : How do Pine Pink Orchids live? </a:t>
            </a:r>
            <a:endParaRPr b="1" sz="3600">
              <a:solidFill>
                <a:schemeClr val="dk2"/>
              </a:solidFill>
              <a:latin typeface="Proxima Nova"/>
              <a:ea typeface="Proxima Nova"/>
              <a:cs typeface="Proxima Nova"/>
              <a:sym typeface="Proxima Nova"/>
            </a:endParaRPr>
          </a:p>
        </p:txBody>
      </p:sp>
      <p:sp>
        <p:nvSpPr>
          <p:cNvPr id="92" name="Google Shape;92;p19"/>
          <p:cNvSpPr txBox="1"/>
          <p:nvPr>
            <p:ph idx="1" type="body"/>
          </p:nvPr>
        </p:nvSpPr>
        <p:spPr>
          <a:xfrm>
            <a:off x="457200" y="1417625"/>
            <a:ext cx="8229600" cy="4526100"/>
          </a:xfrm>
          <a:prstGeom prst="rect">
            <a:avLst/>
          </a:prstGeom>
        </p:spPr>
        <p:txBody>
          <a:bodyPr anchorCtr="0" anchor="t" bIns="91425" lIns="91425" spcFirstLastPara="1" rIns="91425" wrap="square" tIns="91425">
            <a:noAutofit/>
          </a:bodyPr>
          <a:lstStyle/>
          <a:p>
            <a:pPr indent="0" lvl="0" marL="0" rtl="0" algn="ctr">
              <a:spcBef>
                <a:spcPts val="640"/>
              </a:spcBef>
              <a:spcAft>
                <a:spcPts val="0"/>
              </a:spcAft>
              <a:buNone/>
            </a:pPr>
            <a:r>
              <a:rPr lang="en-US" sz="2800">
                <a:solidFill>
                  <a:srgbClr val="FFFFFF"/>
                </a:solidFill>
              </a:rPr>
              <a:t>They also don’t have rostellum (a flap of tissue), and are self-po</a:t>
            </a:r>
            <a:r>
              <a:rPr lang="en-US" sz="2800">
                <a:solidFill>
                  <a:schemeClr val="lt1"/>
                </a:solidFill>
              </a:rPr>
              <a:t>llinating. Most are in Florida. Pine Pink orchids are also terrestrial, meaning that they grow in the ground, or on the ground. Fungi helps orchids by absorbing water and nutrients, in exchange, they get carbohydrates. However the orchid is the only one who benefits from this. Especially the orchid is the parasite, sucking from the fungi for nutrients.</a:t>
            </a:r>
            <a:endParaRPr sz="2800">
              <a:solidFill>
                <a:schemeClr val="lt1"/>
              </a:solidFill>
            </a:endParaRPr>
          </a:p>
          <a:p>
            <a:pPr indent="0" lvl="0" marL="0" rtl="0" algn="ctr">
              <a:spcBef>
                <a:spcPts val="640"/>
              </a:spcBef>
              <a:spcAft>
                <a:spcPts val="0"/>
              </a:spcAft>
              <a:buNone/>
            </a:pPr>
            <a:r>
              <a:t/>
            </a:r>
            <a:endParaRPr sz="28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20"/>
          <p:cNvSpPr txBox="1"/>
          <p:nvPr>
            <p:ph type="ctrTitle"/>
          </p:nvPr>
        </p:nvSpPr>
        <p:spPr>
          <a:xfrm>
            <a:off x="510450" y="207300"/>
            <a:ext cx="8123100" cy="1456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2"/>
              </a:buClr>
              <a:buFont typeface="Arial"/>
              <a:buNone/>
            </a:pPr>
            <a:r>
              <a:t/>
            </a:r>
            <a:endParaRPr/>
          </a:p>
          <a:p>
            <a:pPr indent="0" lvl="0" marL="0" marR="0" rtl="0" algn="ctr">
              <a:lnSpc>
                <a:spcPct val="100000"/>
              </a:lnSpc>
              <a:spcBef>
                <a:spcPts val="0"/>
              </a:spcBef>
              <a:spcAft>
                <a:spcPts val="0"/>
              </a:spcAft>
              <a:buClr>
                <a:schemeClr val="dk2"/>
              </a:buClr>
              <a:buFont typeface="Arial"/>
              <a:buNone/>
            </a:pPr>
            <a:r>
              <a:rPr b="1" i="0" lang="en-US" sz="9600" u="none" cap="none" strike="noStrike">
                <a:solidFill>
                  <a:schemeClr val="dk2"/>
                </a:solidFill>
              </a:rPr>
              <a:t>Hypothesis</a:t>
            </a:r>
            <a:endParaRPr b="1" sz="9600"/>
          </a:p>
        </p:txBody>
      </p:sp>
      <p:sp>
        <p:nvSpPr>
          <p:cNvPr id="98" name="Google Shape;98;p20"/>
          <p:cNvSpPr txBox="1"/>
          <p:nvPr>
            <p:ph idx="1" type="subTitle"/>
          </p:nvPr>
        </p:nvSpPr>
        <p:spPr>
          <a:xfrm>
            <a:off x="510450" y="2190575"/>
            <a:ext cx="8123100" cy="3213000"/>
          </a:xfrm>
          <a:prstGeom prst="rect">
            <a:avLst/>
          </a:prstGeom>
          <a:noFill/>
          <a:ln>
            <a:noFill/>
          </a:ln>
        </p:spPr>
        <p:txBody>
          <a:bodyPr anchorCtr="0" anchor="t" bIns="45700" lIns="91425" spcFirstLastPara="1" rIns="91425" wrap="square" tIns="45700">
            <a:noAutofit/>
          </a:bodyPr>
          <a:lstStyle/>
          <a:p>
            <a:pPr indent="0" lvl="0" marL="203200" marR="0" rtl="0" algn="ctr">
              <a:lnSpc>
                <a:spcPct val="100000"/>
              </a:lnSpc>
              <a:spcBef>
                <a:spcPts val="0"/>
              </a:spcBef>
              <a:spcAft>
                <a:spcPts val="0"/>
              </a:spcAft>
              <a:buClr>
                <a:schemeClr val="dk1"/>
              </a:buClr>
              <a:buFont typeface="Arial"/>
              <a:buNone/>
            </a:pPr>
            <a:r>
              <a:rPr lang="en-US" sz="4000">
                <a:solidFill>
                  <a:srgbClr val="FFFFFF"/>
                </a:solidFill>
                <a:latin typeface="Lato"/>
                <a:ea typeface="Lato"/>
                <a:cs typeface="Lato"/>
                <a:sym typeface="Lato"/>
              </a:rPr>
              <a:t>We hypothesize that the Fungus group would do the best in staying alive, leaf height, the amount of shoots, and the amount of new leaves out of the three treatments. </a:t>
            </a:r>
            <a:endParaRPr sz="4000">
              <a:solidFill>
                <a:srgbClr val="FFFFFF"/>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02" name="Shape 102"/>
        <p:cNvGrpSpPr/>
        <p:nvPr/>
      </p:nvGrpSpPr>
      <p:grpSpPr>
        <a:xfrm>
          <a:off x="0" y="0"/>
          <a:ext cx="0" cy="0"/>
          <a:chOff x="0" y="0"/>
          <a:chExt cx="0" cy="0"/>
        </a:xfrm>
      </p:grpSpPr>
      <p:sp>
        <p:nvSpPr>
          <p:cNvPr id="103" name="Google Shape;103;p21"/>
          <p:cNvSpPr txBox="1"/>
          <p:nvPr>
            <p:ph type="title"/>
          </p:nvPr>
        </p:nvSpPr>
        <p:spPr>
          <a:xfrm>
            <a:off x="457200" y="426712"/>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rPr b="1" lang="en-US" sz="9600">
                <a:solidFill>
                  <a:schemeClr val="dk2"/>
                </a:solidFill>
                <a:latin typeface="Proxima Nova"/>
                <a:ea typeface="Proxima Nova"/>
                <a:cs typeface="Proxima Nova"/>
                <a:sym typeface="Proxima Nova"/>
              </a:rPr>
              <a:t>Variables</a:t>
            </a:r>
            <a:endParaRPr b="1" sz="9600">
              <a:solidFill>
                <a:schemeClr val="dk2"/>
              </a:solidFill>
              <a:latin typeface="Proxima Nova"/>
              <a:ea typeface="Proxima Nova"/>
              <a:cs typeface="Proxima Nova"/>
              <a:sym typeface="Proxima Nova"/>
            </a:endParaRPr>
          </a:p>
        </p:txBody>
      </p:sp>
      <p:sp>
        <p:nvSpPr>
          <p:cNvPr id="104" name="Google Shape;104;p21"/>
          <p:cNvSpPr txBox="1"/>
          <p:nvPr>
            <p:ph idx="1" type="body"/>
          </p:nvPr>
        </p:nvSpPr>
        <p:spPr>
          <a:xfrm>
            <a:off x="700200" y="1865275"/>
            <a:ext cx="7743600" cy="4680900"/>
          </a:xfrm>
          <a:prstGeom prst="rect">
            <a:avLst/>
          </a:prstGeom>
          <a:noFill/>
          <a:ln>
            <a:noFill/>
          </a:ln>
        </p:spPr>
        <p:txBody>
          <a:bodyPr anchorCtr="0" anchor="t" bIns="91425" lIns="91425" spcFirstLastPara="1" rIns="91425" wrap="square" tIns="91425">
            <a:noAutofit/>
          </a:bodyPr>
          <a:lstStyle/>
          <a:p>
            <a:pPr indent="-139700" lvl="0" marL="342900" marR="0" rtl="0" algn="l">
              <a:lnSpc>
                <a:spcPct val="100000"/>
              </a:lnSpc>
              <a:spcBef>
                <a:spcPts val="0"/>
              </a:spcBef>
              <a:spcAft>
                <a:spcPts val="0"/>
              </a:spcAft>
              <a:buClr>
                <a:srgbClr val="FFFFFF"/>
              </a:buClr>
              <a:buSzPts val="3000"/>
              <a:buFont typeface="Lato"/>
              <a:buChar char="•"/>
            </a:pPr>
            <a:r>
              <a:rPr b="1" i="0" lang="en-US" sz="3000" u="none" cap="none" strike="noStrike">
                <a:solidFill>
                  <a:srgbClr val="FFFFFF"/>
                </a:solidFill>
                <a:latin typeface="Lato"/>
                <a:ea typeface="Lato"/>
                <a:cs typeface="Lato"/>
                <a:sym typeface="Lato"/>
              </a:rPr>
              <a:t>1) IV</a:t>
            </a:r>
            <a:r>
              <a:rPr b="1" lang="en-US" sz="3000">
                <a:solidFill>
                  <a:srgbClr val="FFFFFF"/>
                </a:solidFill>
                <a:latin typeface="Lato"/>
                <a:ea typeface="Lato"/>
                <a:cs typeface="Lato"/>
                <a:sym typeface="Lato"/>
              </a:rPr>
              <a:t>-	 Treatment for Pine Pink Orchids	</a:t>
            </a:r>
            <a:endParaRPr b="1" sz="3000">
              <a:solidFill>
                <a:srgbClr val="FFFFFF"/>
              </a:solidFill>
              <a:latin typeface="Lato"/>
              <a:ea typeface="Lato"/>
              <a:cs typeface="Lato"/>
              <a:sym typeface="Lato"/>
            </a:endParaRPr>
          </a:p>
          <a:p>
            <a:pPr indent="-139700" lvl="0" marL="342900" marR="0" rtl="0" algn="l">
              <a:lnSpc>
                <a:spcPct val="100000"/>
              </a:lnSpc>
              <a:spcBef>
                <a:spcPts val="640"/>
              </a:spcBef>
              <a:spcAft>
                <a:spcPts val="0"/>
              </a:spcAft>
              <a:buClr>
                <a:srgbClr val="FFFFFF"/>
              </a:buClr>
              <a:buSzPts val="3000"/>
              <a:buFont typeface="Lato"/>
              <a:buChar char="•"/>
            </a:pPr>
            <a:r>
              <a:rPr b="1" i="0" lang="en-US" sz="3000" u="none" cap="none" strike="noStrike">
                <a:solidFill>
                  <a:srgbClr val="FFFFFF"/>
                </a:solidFill>
                <a:latin typeface="Lato"/>
                <a:ea typeface="Lato"/>
                <a:cs typeface="Lato"/>
                <a:sym typeface="Lato"/>
              </a:rPr>
              <a:t>2) DV- The overall quality of the Pine Pink Orchid over time</a:t>
            </a:r>
            <a:endParaRPr b="1" i="0" sz="3000" u="none" cap="none" strike="noStrike">
              <a:solidFill>
                <a:srgbClr val="FFFFFF"/>
              </a:solidFill>
              <a:latin typeface="Lato"/>
              <a:ea typeface="Lato"/>
              <a:cs typeface="Lato"/>
              <a:sym typeface="Lato"/>
            </a:endParaRPr>
          </a:p>
          <a:p>
            <a:pPr indent="-139700" lvl="0" marL="342900" marR="0" rtl="0" algn="l">
              <a:lnSpc>
                <a:spcPct val="100000"/>
              </a:lnSpc>
              <a:spcBef>
                <a:spcPts val="640"/>
              </a:spcBef>
              <a:spcAft>
                <a:spcPts val="0"/>
              </a:spcAft>
              <a:buClr>
                <a:srgbClr val="FFFFFF"/>
              </a:buClr>
              <a:buSzPts val="3000"/>
              <a:buFont typeface="Lato"/>
              <a:buChar char="•"/>
            </a:pPr>
            <a:r>
              <a:rPr b="1" lang="en-US" sz="3000">
                <a:solidFill>
                  <a:srgbClr val="FFFFFF"/>
                </a:solidFill>
                <a:latin typeface="Lato"/>
                <a:ea typeface="Lato"/>
                <a:cs typeface="Lato"/>
                <a:sym typeface="Lato"/>
              </a:rPr>
              <a:t>3) Constants- Same type of water, same pots, same type of plants, watered the same days, same amount of light, in the same environment</a:t>
            </a:r>
            <a:endParaRPr b="1" sz="3000">
              <a:solidFill>
                <a:srgbClr val="FFFFFF"/>
              </a:solidFill>
              <a:latin typeface="Lato"/>
              <a:ea typeface="Lato"/>
              <a:cs typeface="Lato"/>
              <a:sym typeface="Lato"/>
            </a:endParaRPr>
          </a:p>
          <a:p>
            <a:pPr indent="-139700" lvl="0" marL="342900" marR="0" rtl="0" algn="l">
              <a:lnSpc>
                <a:spcPct val="100000"/>
              </a:lnSpc>
              <a:spcBef>
                <a:spcPts val="640"/>
              </a:spcBef>
              <a:spcAft>
                <a:spcPts val="0"/>
              </a:spcAft>
              <a:buClr>
                <a:srgbClr val="FFFFFF"/>
              </a:buClr>
              <a:buSzPts val="3000"/>
              <a:buFont typeface="Lato"/>
              <a:buChar char="•"/>
            </a:pPr>
            <a:r>
              <a:rPr b="1" lang="en-US" sz="3000">
                <a:solidFill>
                  <a:srgbClr val="FFFFFF"/>
                </a:solidFill>
                <a:latin typeface="Lato"/>
                <a:ea typeface="Lato"/>
                <a:cs typeface="Lato"/>
                <a:sym typeface="Lato"/>
              </a:rPr>
              <a:t>4</a:t>
            </a:r>
            <a:r>
              <a:rPr b="1" i="0" lang="en-US" sz="3000" u="none" cap="none" strike="noStrike">
                <a:solidFill>
                  <a:srgbClr val="FFFFFF"/>
                </a:solidFill>
                <a:latin typeface="Lato"/>
                <a:ea typeface="Lato"/>
                <a:cs typeface="Lato"/>
                <a:sym typeface="Lato"/>
              </a:rPr>
              <a:t>) Control Group- Control( No treatment)</a:t>
            </a:r>
            <a:endParaRPr b="1" sz="3000">
              <a:solidFill>
                <a:srgbClr val="FFFFFF"/>
              </a:solidFill>
              <a:latin typeface="Lato"/>
              <a:ea typeface="Lato"/>
              <a:cs typeface="Lato"/>
              <a:sym typeface="Lato"/>
            </a:endParaRPr>
          </a:p>
          <a:p>
            <a:pPr indent="-139700" lvl="0" marL="342900" marR="0" rtl="0" algn="l">
              <a:lnSpc>
                <a:spcPct val="100000"/>
              </a:lnSpc>
              <a:spcBef>
                <a:spcPts val="640"/>
              </a:spcBef>
              <a:spcAft>
                <a:spcPts val="0"/>
              </a:spcAft>
              <a:buClr>
                <a:srgbClr val="FFFFFF"/>
              </a:buClr>
              <a:buSzPts val="3000"/>
              <a:buFont typeface="Lato"/>
              <a:buChar char="•"/>
            </a:pPr>
            <a:r>
              <a:rPr b="1" lang="en-US" sz="3000">
                <a:solidFill>
                  <a:srgbClr val="FFFFFF"/>
                </a:solidFill>
                <a:latin typeface="Lato"/>
                <a:ea typeface="Lato"/>
                <a:cs typeface="Lato"/>
                <a:sym typeface="Lato"/>
              </a:rPr>
              <a:t>5</a:t>
            </a:r>
            <a:r>
              <a:rPr b="1" i="0" lang="en-US" sz="3000" u="none" cap="none" strike="noStrike">
                <a:solidFill>
                  <a:srgbClr val="FFFFFF"/>
                </a:solidFill>
                <a:latin typeface="Lato"/>
                <a:ea typeface="Lato"/>
                <a:cs typeface="Lato"/>
                <a:sym typeface="Lato"/>
              </a:rPr>
              <a:t>) Experimental Group</a:t>
            </a:r>
            <a:r>
              <a:rPr b="1" lang="en-US" sz="3000">
                <a:solidFill>
                  <a:srgbClr val="FFFFFF"/>
                </a:solidFill>
                <a:latin typeface="Lato"/>
                <a:ea typeface="Lato"/>
                <a:cs typeface="Lato"/>
                <a:sym typeface="Lato"/>
              </a:rPr>
              <a:t>- Fungus, Fertilizer</a:t>
            </a:r>
            <a:endParaRPr b="1" sz="3000">
              <a:solidFill>
                <a:srgbClr val="FFFFFF"/>
              </a:solidFill>
              <a:latin typeface="Lato"/>
              <a:ea typeface="Lato"/>
              <a:cs typeface="Lato"/>
              <a:sym typeface="Lato"/>
            </a:endParaRPr>
          </a:p>
          <a:p>
            <a:pPr indent="0" lvl="0" marL="0" marR="0" rtl="0" algn="l">
              <a:lnSpc>
                <a:spcPct val="100000"/>
              </a:lnSpc>
              <a:spcBef>
                <a:spcPts val="640"/>
              </a:spcBef>
              <a:spcAft>
                <a:spcPts val="0"/>
              </a:spcAft>
              <a:buNone/>
            </a:pPr>
            <a:r>
              <a:t/>
            </a:r>
            <a:endParaRPr b="1" sz="3000"/>
          </a:p>
          <a:p>
            <a:pPr indent="0" lvl="0" marL="457200" marR="0" rtl="0" algn="l">
              <a:lnSpc>
                <a:spcPct val="100000"/>
              </a:lnSpc>
              <a:spcBef>
                <a:spcPts val="640"/>
              </a:spcBef>
              <a:spcAft>
                <a:spcPts val="0"/>
              </a:spcAft>
              <a:buNone/>
            </a:pPr>
            <a:r>
              <a:t/>
            </a:r>
            <a:endParaRPr b="1" sz="3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22"/>
          <p:cNvSpPr txBox="1"/>
          <p:nvPr>
            <p:ph idx="2" type="body"/>
          </p:nvPr>
        </p:nvSpPr>
        <p:spPr>
          <a:xfrm>
            <a:off x="4476500" y="1862025"/>
            <a:ext cx="4780800" cy="15042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b="1" lang="en-US" sz="8600">
                <a:solidFill>
                  <a:schemeClr val="dk2"/>
                </a:solidFill>
              </a:rPr>
              <a:t>Materials</a:t>
            </a:r>
            <a:endParaRPr b="1" sz="8600">
              <a:solidFill>
                <a:schemeClr val="dk2"/>
              </a:solidFill>
            </a:endParaRPr>
          </a:p>
        </p:txBody>
      </p:sp>
      <p:sp>
        <p:nvSpPr>
          <p:cNvPr id="110" name="Google Shape;110;p22"/>
          <p:cNvSpPr txBox="1"/>
          <p:nvPr>
            <p:ph idx="1" type="subTitle"/>
          </p:nvPr>
        </p:nvSpPr>
        <p:spPr>
          <a:xfrm>
            <a:off x="-322300" y="0"/>
            <a:ext cx="5228700" cy="713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chemeClr val="dk1"/>
                </a:solidFill>
              </a:rPr>
              <a:t>● 1 shelving rack</a:t>
            </a:r>
            <a:endParaRPr>
              <a:solidFill>
                <a:schemeClr val="dk1"/>
              </a:solidFill>
            </a:endParaRPr>
          </a:p>
          <a:p>
            <a:pPr indent="0" lvl="0" marL="0" rtl="0" algn="ctr">
              <a:spcBef>
                <a:spcPts val="0"/>
              </a:spcBef>
              <a:spcAft>
                <a:spcPts val="0"/>
              </a:spcAft>
              <a:buNone/>
            </a:pPr>
            <a:r>
              <a:rPr lang="en-US">
                <a:solidFill>
                  <a:schemeClr val="dk1"/>
                </a:solidFill>
              </a:rPr>
              <a:t>● 1 outlet timer</a:t>
            </a:r>
            <a:endParaRPr>
              <a:solidFill>
                <a:schemeClr val="dk1"/>
              </a:solidFill>
            </a:endParaRPr>
          </a:p>
          <a:p>
            <a:pPr indent="0" lvl="0" marL="0" rtl="0" algn="ctr">
              <a:spcBef>
                <a:spcPts val="0"/>
              </a:spcBef>
              <a:spcAft>
                <a:spcPts val="0"/>
              </a:spcAft>
              <a:buNone/>
            </a:pPr>
            <a:r>
              <a:rPr lang="en-US">
                <a:solidFill>
                  <a:schemeClr val="dk1"/>
                </a:solidFill>
              </a:rPr>
              <a:t>● 4 fluorescent lights</a:t>
            </a:r>
            <a:endParaRPr>
              <a:solidFill>
                <a:schemeClr val="dk1"/>
              </a:solidFill>
            </a:endParaRPr>
          </a:p>
          <a:p>
            <a:pPr indent="0" lvl="0" marL="0" rtl="0" algn="ctr">
              <a:spcBef>
                <a:spcPts val="0"/>
              </a:spcBef>
              <a:spcAft>
                <a:spcPts val="0"/>
              </a:spcAft>
              <a:buNone/>
            </a:pPr>
            <a:r>
              <a:rPr lang="en-US">
                <a:solidFill>
                  <a:schemeClr val="dk1"/>
                </a:solidFill>
              </a:rPr>
              <a:t>● 3 horticulture trays</a:t>
            </a:r>
            <a:endParaRPr>
              <a:solidFill>
                <a:schemeClr val="dk1"/>
              </a:solidFill>
            </a:endParaRPr>
          </a:p>
          <a:p>
            <a:pPr indent="0" lvl="0" marL="0" rtl="0" algn="ctr">
              <a:spcBef>
                <a:spcPts val="0"/>
              </a:spcBef>
              <a:spcAft>
                <a:spcPts val="0"/>
              </a:spcAft>
              <a:buNone/>
            </a:pPr>
            <a:r>
              <a:rPr lang="en-US">
                <a:solidFill>
                  <a:schemeClr val="dk1"/>
                </a:solidFill>
              </a:rPr>
              <a:t>● 3 insert trays</a:t>
            </a:r>
            <a:endParaRPr>
              <a:solidFill>
                <a:schemeClr val="dk1"/>
              </a:solidFill>
            </a:endParaRPr>
          </a:p>
          <a:p>
            <a:pPr indent="0" lvl="0" marL="0" rtl="0" algn="ctr">
              <a:spcBef>
                <a:spcPts val="0"/>
              </a:spcBef>
              <a:spcAft>
                <a:spcPts val="0"/>
              </a:spcAft>
              <a:buNone/>
            </a:pPr>
            <a:r>
              <a:rPr lang="en-US">
                <a:solidFill>
                  <a:schemeClr val="dk1"/>
                </a:solidFill>
              </a:rPr>
              <a:t>● 3 cut insert trays</a:t>
            </a:r>
            <a:endParaRPr>
              <a:solidFill>
                <a:schemeClr val="dk1"/>
              </a:solidFill>
            </a:endParaRPr>
          </a:p>
          <a:p>
            <a:pPr indent="0" lvl="0" marL="0" rtl="0" algn="ctr">
              <a:spcBef>
                <a:spcPts val="0"/>
              </a:spcBef>
              <a:spcAft>
                <a:spcPts val="0"/>
              </a:spcAft>
              <a:buNone/>
            </a:pPr>
            <a:r>
              <a:rPr lang="en-US">
                <a:solidFill>
                  <a:schemeClr val="dk1"/>
                </a:solidFill>
              </a:rPr>
              <a:t>● 3 humidity domes</a:t>
            </a:r>
            <a:endParaRPr>
              <a:solidFill>
                <a:schemeClr val="dk1"/>
              </a:solidFill>
            </a:endParaRPr>
          </a:p>
          <a:p>
            <a:pPr indent="0" lvl="0" marL="0" rtl="0" algn="ctr">
              <a:spcBef>
                <a:spcPts val="0"/>
              </a:spcBef>
              <a:spcAft>
                <a:spcPts val="0"/>
              </a:spcAft>
              <a:buNone/>
            </a:pPr>
            <a:r>
              <a:rPr lang="en-US">
                <a:solidFill>
                  <a:schemeClr val="dk1"/>
                </a:solidFill>
              </a:rPr>
              <a:t>● Sterile soil</a:t>
            </a:r>
            <a:endParaRPr>
              <a:solidFill>
                <a:schemeClr val="dk1"/>
              </a:solidFill>
            </a:endParaRPr>
          </a:p>
          <a:p>
            <a:pPr indent="0" lvl="0" marL="0" rtl="0" algn="ctr">
              <a:spcBef>
                <a:spcPts val="0"/>
              </a:spcBef>
              <a:spcAft>
                <a:spcPts val="0"/>
              </a:spcAft>
              <a:buNone/>
            </a:pPr>
            <a:r>
              <a:rPr lang="en-US">
                <a:solidFill>
                  <a:schemeClr val="dk1"/>
                </a:solidFill>
              </a:rPr>
              <a:t>● Time release fertilizer</a:t>
            </a:r>
            <a:endParaRPr>
              <a:solidFill>
                <a:schemeClr val="dk1"/>
              </a:solidFill>
            </a:endParaRPr>
          </a:p>
          <a:p>
            <a:pPr indent="0" lvl="0" marL="0" rtl="0" algn="ctr">
              <a:spcBef>
                <a:spcPts val="0"/>
              </a:spcBef>
              <a:spcAft>
                <a:spcPts val="0"/>
              </a:spcAft>
              <a:buNone/>
            </a:pPr>
            <a:r>
              <a:rPr lang="en-US">
                <a:solidFill>
                  <a:schemeClr val="dk1"/>
                </a:solidFill>
              </a:rPr>
              <a:t>● 24 horticulture cups</a:t>
            </a:r>
            <a:endParaRPr>
              <a:solidFill>
                <a:schemeClr val="dk1"/>
              </a:solidFill>
            </a:endParaRPr>
          </a:p>
          <a:p>
            <a:pPr indent="0" lvl="0" marL="0" rtl="0" algn="ctr">
              <a:spcBef>
                <a:spcPts val="0"/>
              </a:spcBef>
              <a:spcAft>
                <a:spcPts val="0"/>
              </a:spcAft>
              <a:buNone/>
            </a:pPr>
            <a:r>
              <a:rPr lang="en-US">
                <a:solidFill>
                  <a:schemeClr val="dk1"/>
                </a:solidFill>
              </a:rPr>
              <a:t>● 30 cellulose plugs</a:t>
            </a:r>
            <a:endParaRPr>
              <a:solidFill>
                <a:schemeClr val="dk1"/>
              </a:solidFill>
            </a:endParaRPr>
          </a:p>
          <a:p>
            <a:pPr indent="0" lvl="0" marL="0" rtl="0" algn="ctr">
              <a:spcBef>
                <a:spcPts val="0"/>
              </a:spcBef>
              <a:spcAft>
                <a:spcPts val="0"/>
              </a:spcAft>
              <a:buNone/>
            </a:pPr>
            <a:r>
              <a:rPr lang="en-US">
                <a:solidFill>
                  <a:schemeClr val="dk1"/>
                </a:solidFill>
              </a:rPr>
              <a:t>● 24 Bletia purpurea seedlings</a:t>
            </a:r>
            <a:endParaRPr>
              <a:solidFill>
                <a:schemeClr val="dk1"/>
              </a:solidFill>
            </a:endParaRPr>
          </a:p>
          <a:p>
            <a:pPr indent="0" lvl="0" marL="0" rtl="0" algn="ctr">
              <a:spcBef>
                <a:spcPts val="0"/>
              </a:spcBef>
              <a:spcAft>
                <a:spcPts val="0"/>
              </a:spcAft>
              <a:buNone/>
            </a:pPr>
            <a:r>
              <a:rPr lang="en-US">
                <a:solidFill>
                  <a:schemeClr val="dk1"/>
                </a:solidFill>
              </a:rPr>
              <a:t>● 1 watering can</a:t>
            </a:r>
            <a:endParaRPr>
              <a:solidFill>
                <a:schemeClr val="dk1"/>
              </a:solidFill>
            </a:endParaRPr>
          </a:p>
          <a:p>
            <a:pPr indent="0" lvl="0" marL="0" rtl="0" algn="ctr">
              <a:spcBef>
                <a:spcPts val="0"/>
              </a:spcBef>
              <a:spcAft>
                <a:spcPts val="0"/>
              </a:spcAft>
              <a:buNone/>
            </a:pPr>
            <a:r>
              <a:rPr lang="en-US">
                <a:solidFill>
                  <a:schemeClr val="dk1"/>
                </a:solidFill>
              </a:rPr>
              <a:t>● 1 spray bottle</a:t>
            </a:r>
            <a:endParaRPr>
              <a:solidFill>
                <a:schemeClr val="dk1"/>
              </a:solidFill>
            </a:endParaRPr>
          </a:p>
          <a:p>
            <a:pPr indent="0" lvl="0" marL="0" rtl="0" algn="ctr">
              <a:spcBef>
                <a:spcPts val="0"/>
              </a:spcBef>
              <a:spcAft>
                <a:spcPts val="0"/>
              </a:spcAft>
              <a:buNone/>
            </a:pPr>
            <a:r>
              <a:rPr lang="en-US">
                <a:solidFill>
                  <a:schemeClr val="dk1"/>
                </a:solidFill>
              </a:rPr>
              <a:t>● 1 thermometer</a:t>
            </a:r>
            <a:endParaRPr>
              <a:solidFill>
                <a:schemeClr val="dk1"/>
              </a:solidFill>
            </a:endParaRPr>
          </a:p>
          <a:p>
            <a:pPr indent="0" lvl="0" marL="0" rtl="0" algn="ctr">
              <a:spcBef>
                <a:spcPts val="0"/>
              </a:spcBef>
              <a:spcAft>
                <a:spcPts val="0"/>
              </a:spcAft>
              <a:buNone/>
            </a:pPr>
            <a:r>
              <a:rPr lang="en-US">
                <a:solidFill>
                  <a:schemeClr val="dk1"/>
                </a:solidFill>
              </a:rPr>
              <a:t>● Digital calipers</a:t>
            </a:r>
            <a:endParaRPr>
              <a:solidFill>
                <a:schemeClr val="dk1"/>
              </a:solidFill>
            </a:endParaRPr>
          </a:p>
          <a:p>
            <a:pPr indent="0" lvl="0" marL="0" rtl="0" algn="ctr">
              <a:spcBef>
                <a:spcPts val="0"/>
              </a:spcBef>
              <a:spcAft>
                <a:spcPts val="0"/>
              </a:spcAft>
              <a:buNone/>
            </a:pPr>
            <a:r>
              <a:rPr lang="en-US">
                <a:solidFill>
                  <a:schemeClr val="dk1"/>
                </a:solidFill>
              </a:rPr>
              <a:t>● Rulers</a:t>
            </a:r>
            <a:endParaRPr>
              <a:solidFill>
                <a:schemeClr val="dk1"/>
              </a:solidFill>
            </a:endParaRPr>
          </a:p>
          <a:p>
            <a:pPr indent="0" lvl="0" marL="0" rtl="0" algn="ctr">
              <a:spcBef>
                <a:spcPts val="0"/>
              </a:spcBef>
              <a:spcAft>
                <a:spcPts val="0"/>
              </a:spcAft>
              <a:buNone/>
            </a:pPr>
            <a:r>
              <a:rPr lang="en-US">
                <a:solidFill>
                  <a:schemeClr val="dk1"/>
                </a:solidFill>
              </a:rPr>
              <a:t>● Label tape (green, blue, and purple)</a:t>
            </a:r>
            <a:endParaRPr>
              <a:solidFill>
                <a:schemeClr val="dk1"/>
              </a:solidFill>
            </a:endParaRPr>
          </a:p>
          <a:p>
            <a:pPr indent="0" lvl="0" marL="0" rtl="0" algn="ctr">
              <a:spcBef>
                <a:spcPts val="0"/>
              </a:spcBef>
              <a:spcAft>
                <a:spcPts val="0"/>
              </a:spcAft>
              <a:buNone/>
            </a:pPr>
            <a:r>
              <a:rPr lang="en-US">
                <a:solidFill>
                  <a:schemeClr val="dk1"/>
                </a:solidFill>
              </a:rPr>
              <a:t>● Gloves (green, blue, and purple)</a:t>
            </a:r>
            <a:endParaRPr>
              <a:solidFill>
                <a:schemeClr val="dk1"/>
              </a:solidFill>
            </a:endParaRPr>
          </a:p>
          <a:p>
            <a:pPr indent="0" lvl="0" marL="0" rtl="0" algn="ctr">
              <a:spcBef>
                <a:spcPts val="0"/>
              </a:spcBef>
              <a:spcAft>
                <a:spcPts val="0"/>
              </a:spcAft>
              <a:buNone/>
            </a:pPr>
            <a:r>
              <a:rPr lang="en-US">
                <a:solidFill>
                  <a:schemeClr val="dk1"/>
                </a:solidFill>
              </a:rPr>
              <a:t>● Project description signs</a:t>
            </a:r>
            <a:endParaRPr>
              <a:solidFill>
                <a:schemeClr val="dk1"/>
              </a:solidFill>
            </a:endParaRPr>
          </a:p>
          <a:p>
            <a:pPr indent="0" lvl="0" marL="0" rtl="0" algn="ctr">
              <a:spcBef>
                <a:spcPts val="0"/>
              </a:spcBef>
              <a:spcAft>
                <a:spcPts val="0"/>
              </a:spcAft>
              <a:buNone/>
            </a:pPr>
            <a:r>
              <a:rPr lang="en-US">
                <a:solidFill>
                  <a:schemeClr val="dk1"/>
                </a:solidFill>
              </a:rPr>
              <a:t>● Lab notebooks for data collection</a:t>
            </a:r>
            <a:endParaRPr>
              <a:solidFill>
                <a:schemeClr val="dk1"/>
              </a:solidFill>
            </a:endParaRPr>
          </a:p>
          <a:p>
            <a:pPr indent="0" lvl="0" marL="0" rtl="0" algn="ctr">
              <a:spcBef>
                <a:spcPts val="0"/>
              </a:spcBef>
              <a:spcAft>
                <a:spcPts val="0"/>
              </a:spcAft>
              <a:buNone/>
            </a:pPr>
            <a:r>
              <a:t/>
            </a:r>
            <a:endParaRPr/>
          </a:p>
        </p:txBody>
      </p:sp>
      <p:pic>
        <p:nvPicPr>
          <p:cNvPr id="111" name="Google Shape;111;p22"/>
          <p:cNvPicPr preferRelativeResize="0"/>
          <p:nvPr/>
        </p:nvPicPr>
        <p:blipFill>
          <a:blip r:embed="rId3">
            <a:alphaModFix/>
          </a:blip>
          <a:stretch>
            <a:fillRect/>
          </a:stretch>
        </p:blipFill>
        <p:spPr>
          <a:xfrm>
            <a:off x="4824300" y="3214225"/>
            <a:ext cx="4085200" cy="160897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15" name="Shape 115"/>
        <p:cNvGrpSpPr/>
        <p:nvPr/>
      </p:nvGrpSpPr>
      <p:grpSpPr>
        <a:xfrm>
          <a:off x="0" y="0"/>
          <a:ext cx="0" cy="0"/>
          <a:chOff x="0" y="0"/>
          <a:chExt cx="0" cy="0"/>
        </a:xfrm>
      </p:grpSpPr>
      <p:sp>
        <p:nvSpPr>
          <p:cNvPr id="116" name="Google Shape;116;p23"/>
          <p:cNvSpPr txBox="1"/>
          <p:nvPr>
            <p:ph type="title"/>
          </p:nvPr>
        </p:nvSpPr>
        <p:spPr>
          <a:xfrm>
            <a:off x="457200" y="62212"/>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Font typeface="Arial"/>
              <a:buNone/>
            </a:pPr>
            <a:r>
              <a:rPr i="0" lang="en-US" sz="7200" u="none" cap="none" strike="noStrike">
                <a:solidFill>
                  <a:schemeClr val="dk2"/>
                </a:solidFill>
                <a:latin typeface="Lato"/>
                <a:ea typeface="Lato"/>
                <a:cs typeface="Lato"/>
                <a:sym typeface="Lato"/>
              </a:rPr>
              <a:t>Procedures</a:t>
            </a:r>
            <a:endParaRPr sz="7200">
              <a:latin typeface="Lato"/>
              <a:ea typeface="Lato"/>
              <a:cs typeface="Lato"/>
              <a:sym typeface="Lato"/>
            </a:endParaRPr>
          </a:p>
        </p:txBody>
      </p:sp>
      <p:sp>
        <p:nvSpPr>
          <p:cNvPr id="117" name="Google Shape;117;p23"/>
          <p:cNvSpPr txBox="1"/>
          <p:nvPr>
            <p:ph idx="1" type="body"/>
          </p:nvPr>
        </p:nvSpPr>
        <p:spPr>
          <a:xfrm>
            <a:off x="457200" y="1205200"/>
            <a:ext cx="8229600" cy="5652900"/>
          </a:xfrm>
          <a:prstGeom prst="rect">
            <a:avLst/>
          </a:prstGeom>
          <a:noFill/>
          <a:ln>
            <a:noFill/>
          </a:ln>
        </p:spPr>
        <p:txBody>
          <a:bodyPr anchorCtr="0" anchor="t" bIns="45700" lIns="91425" spcFirstLastPara="1" rIns="91425" wrap="square" tIns="45700">
            <a:noAutofit/>
          </a:bodyPr>
          <a:lstStyle/>
          <a:p>
            <a:pPr indent="0" lvl="0" marL="457200" marR="0" rtl="0" algn="l">
              <a:lnSpc>
                <a:spcPct val="100000"/>
              </a:lnSpc>
              <a:spcBef>
                <a:spcPts val="0"/>
              </a:spcBef>
              <a:spcAft>
                <a:spcPts val="0"/>
              </a:spcAft>
              <a:buNone/>
            </a:pPr>
            <a:r>
              <a:rPr lang="en-US" sz="2800">
                <a:solidFill>
                  <a:srgbClr val="FFFFFF"/>
                </a:solidFill>
                <a:latin typeface="Lato"/>
                <a:ea typeface="Lato"/>
                <a:cs typeface="Lato"/>
                <a:sym typeface="Lato"/>
              </a:rPr>
              <a:t>1. Place green label tape on one tray and one dome, use a black Sharpie marker to write Pine Pink Orchid – Control Treatment on the green tape.</a:t>
            </a:r>
            <a:endParaRPr sz="2800">
              <a:solidFill>
                <a:srgbClr val="FFFFFF"/>
              </a:solidFill>
              <a:latin typeface="Lato"/>
              <a:ea typeface="Lato"/>
              <a:cs typeface="Lato"/>
              <a:sym typeface="Lato"/>
            </a:endParaRPr>
          </a:p>
          <a:p>
            <a:pPr indent="0" lvl="0" marL="457200" marR="0" rtl="0" algn="l">
              <a:lnSpc>
                <a:spcPct val="100000"/>
              </a:lnSpc>
              <a:spcBef>
                <a:spcPts val="0"/>
              </a:spcBef>
              <a:spcAft>
                <a:spcPts val="0"/>
              </a:spcAft>
              <a:buNone/>
            </a:pPr>
            <a:r>
              <a:t/>
            </a:r>
            <a:endParaRPr sz="2800">
              <a:solidFill>
                <a:srgbClr val="FFFFFF"/>
              </a:solidFill>
              <a:latin typeface="Lato"/>
              <a:ea typeface="Lato"/>
              <a:cs typeface="Lato"/>
              <a:sym typeface="Lato"/>
            </a:endParaRPr>
          </a:p>
          <a:p>
            <a:pPr indent="0" lvl="0" marL="457200" marR="0" rtl="0" algn="l">
              <a:lnSpc>
                <a:spcPct val="100000"/>
              </a:lnSpc>
              <a:spcBef>
                <a:spcPts val="0"/>
              </a:spcBef>
              <a:spcAft>
                <a:spcPts val="0"/>
              </a:spcAft>
              <a:buNone/>
            </a:pPr>
            <a:r>
              <a:rPr lang="en-US" sz="2800">
                <a:solidFill>
                  <a:srgbClr val="FFFFFF"/>
                </a:solidFill>
                <a:latin typeface="Lato"/>
                <a:ea typeface="Lato"/>
                <a:cs typeface="Lato"/>
                <a:sym typeface="Lato"/>
              </a:rPr>
              <a:t>2. Repeat Step 1 using the remaining trays/domes and the blue and purple tape</a:t>
            </a:r>
            <a:endParaRPr sz="2800">
              <a:solidFill>
                <a:srgbClr val="FFFFFF"/>
              </a:solidFill>
              <a:latin typeface="Lato"/>
              <a:ea typeface="Lato"/>
              <a:cs typeface="Lato"/>
              <a:sym typeface="Lato"/>
            </a:endParaRPr>
          </a:p>
          <a:p>
            <a:pPr indent="0" lvl="0" marL="457200" marR="0" rtl="0" algn="l">
              <a:lnSpc>
                <a:spcPct val="100000"/>
              </a:lnSpc>
              <a:spcBef>
                <a:spcPts val="0"/>
              </a:spcBef>
              <a:spcAft>
                <a:spcPts val="0"/>
              </a:spcAft>
              <a:buNone/>
            </a:pPr>
            <a:r>
              <a:rPr lang="en-US" sz="2800">
                <a:solidFill>
                  <a:srgbClr val="FFFFFF"/>
                </a:solidFill>
                <a:latin typeface="Lato"/>
                <a:ea typeface="Lato"/>
                <a:cs typeface="Lato"/>
                <a:sym typeface="Lato"/>
              </a:rPr>
              <a:t>a. Label the tray and dome with blue tape with the type of orchid and Fertilizer Treatment</a:t>
            </a:r>
            <a:endParaRPr sz="2800">
              <a:solidFill>
                <a:srgbClr val="FFFFFF"/>
              </a:solidFill>
              <a:latin typeface="Lato"/>
              <a:ea typeface="Lato"/>
              <a:cs typeface="Lato"/>
              <a:sym typeface="Lato"/>
            </a:endParaRPr>
          </a:p>
          <a:p>
            <a:pPr indent="0" lvl="0" marL="457200" marR="0" rtl="0" algn="l">
              <a:lnSpc>
                <a:spcPct val="100000"/>
              </a:lnSpc>
              <a:spcBef>
                <a:spcPts val="0"/>
              </a:spcBef>
              <a:spcAft>
                <a:spcPts val="0"/>
              </a:spcAft>
              <a:buNone/>
            </a:pPr>
            <a:r>
              <a:rPr lang="en-US" sz="2800">
                <a:solidFill>
                  <a:srgbClr val="FFFFFF"/>
                </a:solidFill>
                <a:latin typeface="Lato"/>
                <a:ea typeface="Lato"/>
                <a:cs typeface="Lato"/>
                <a:sym typeface="Lato"/>
              </a:rPr>
              <a:t>b. Label the tray and dome with purple tape with the type of orchid and Fungus Treatment</a:t>
            </a:r>
            <a:endParaRPr sz="2800">
              <a:solidFill>
                <a:srgbClr val="FFFFFF"/>
              </a:solidFill>
              <a:latin typeface="Lato"/>
              <a:ea typeface="Lato"/>
              <a:cs typeface="Lato"/>
              <a:sym typeface="Lato"/>
            </a:endParaRPr>
          </a:p>
          <a:p>
            <a:pPr indent="0" lvl="0" marL="457200" marR="0" rtl="0" algn="l">
              <a:lnSpc>
                <a:spcPct val="100000"/>
              </a:lnSpc>
              <a:spcBef>
                <a:spcPts val="0"/>
              </a:spcBef>
              <a:spcAft>
                <a:spcPts val="0"/>
              </a:spcAft>
              <a:buNone/>
            </a:pPr>
            <a:r>
              <a:t/>
            </a:r>
            <a:endParaRPr sz="2800">
              <a:solidFill>
                <a:schemeClr val="dk1"/>
              </a:solidFill>
            </a:endParaRPr>
          </a:p>
          <a:p>
            <a:pPr indent="0" lvl="0" marL="457200" marR="0" rtl="0" algn="l">
              <a:lnSpc>
                <a:spcPct val="100000"/>
              </a:lnSpc>
              <a:spcBef>
                <a:spcPts val="0"/>
              </a:spcBef>
              <a:spcAft>
                <a:spcPts val="0"/>
              </a:spcAft>
              <a:buNone/>
            </a:pPr>
            <a:r>
              <a:t/>
            </a:r>
            <a:endParaRPr sz="28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21" name="Shape 121"/>
        <p:cNvGrpSpPr/>
        <p:nvPr/>
      </p:nvGrpSpPr>
      <p:grpSpPr>
        <a:xfrm>
          <a:off x="0" y="0"/>
          <a:ext cx="0" cy="0"/>
          <a:chOff x="0" y="0"/>
          <a:chExt cx="0" cy="0"/>
        </a:xfrm>
      </p:grpSpPr>
      <p:sp>
        <p:nvSpPr>
          <p:cNvPr id="122" name="Google Shape;122;p24"/>
          <p:cNvSpPr txBox="1"/>
          <p:nvPr/>
        </p:nvSpPr>
        <p:spPr>
          <a:xfrm>
            <a:off x="488850" y="748800"/>
            <a:ext cx="8166300" cy="53604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US" sz="2800">
                <a:solidFill>
                  <a:srgbClr val="FFFFFF"/>
                </a:solidFill>
                <a:latin typeface="Lato"/>
                <a:ea typeface="Lato"/>
                <a:cs typeface="Lato"/>
                <a:sym typeface="Lato"/>
              </a:rPr>
              <a:t>3. Divide each tray into 8 equal parts, include the mesh tray with holes where the cups will be placed. Draw lines using a silver Sharpie to indicate each of the eight sections. Label each section with a number from 1-8. Repeat for each treatment.</a:t>
            </a:r>
            <a:endParaRPr sz="2800">
              <a:solidFill>
                <a:srgbClr val="FFFFFF"/>
              </a:solidFill>
              <a:latin typeface="Lato"/>
              <a:ea typeface="Lato"/>
              <a:cs typeface="Lato"/>
              <a:sym typeface="Lato"/>
            </a:endParaRPr>
          </a:p>
          <a:p>
            <a:pPr indent="0" lvl="0" marL="457200" rtl="0" algn="l">
              <a:spcBef>
                <a:spcPts val="0"/>
              </a:spcBef>
              <a:spcAft>
                <a:spcPts val="0"/>
              </a:spcAft>
              <a:buNone/>
            </a:pPr>
            <a:r>
              <a:t/>
            </a:r>
            <a:endParaRPr sz="2800">
              <a:solidFill>
                <a:srgbClr val="FFFFFF"/>
              </a:solidFill>
              <a:latin typeface="Lato"/>
              <a:ea typeface="Lato"/>
              <a:cs typeface="Lato"/>
              <a:sym typeface="Lato"/>
            </a:endParaRPr>
          </a:p>
          <a:p>
            <a:pPr indent="0" lvl="0" marL="457200" rtl="0" algn="l">
              <a:spcBef>
                <a:spcPts val="0"/>
              </a:spcBef>
              <a:spcAft>
                <a:spcPts val="0"/>
              </a:spcAft>
              <a:buNone/>
            </a:pPr>
            <a:r>
              <a:rPr lang="en-US" sz="2800">
                <a:solidFill>
                  <a:srgbClr val="FFFFFF"/>
                </a:solidFill>
                <a:latin typeface="Lato"/>
                <a:ea typeface="Lato"/>
                <a:cs typeface="Lato"/>
                <a:sym typeface="Lato"/>
              </a:rPr>
              <a:t>4. Set up the trays</a:t>
            </a:r>
            <a:endParaRPr sz="2800">
              <a:solidFill>
                <a:srgbClr val="FFFFFF"/>
              </a:solidFill>
              <a:latin typeface="Lato"/>
              <a:ea typeface="Lato"/>
              <a:cs typeface="Lato"/>
              <a:sym typeface="Lato"/>
            </a:endParaRPr>
          </a:p>
          <a:p>
            <a:pPr indent="0" lvl="0" marL="457200" rtl="0" algn="l">
              <a:spcBef>
                <a:spcPts val="0"/>
              </a:spcBef>
              <a:spcAft>
                <a:spcPts val="0"/>
              </a:spcAft>
              <a:buNone/>
            </a:pPr>
            <a:r>
              <a:rPr lang="en-US" sz="2800">
                <a:solidFill>
                  <a:srgbClr val="FFFFFF"/>
                </a:solidFill>
                <a:latin typeface="Lato"/>
                <a:ea typeface="Lato"/>
                <a:cs typeface="Lato"/>
                <a:sym typeface="Lato"/>
              </a:rPr>
              <a:t>a. Attach a binder clip to each side of the uncut mesh insert tray</a:t>
            </a:r>
            <a:endParaRPr sz="2800">
              <a:solidFill>
                <a:srgbClr val="FFFFFF"/>
              </a:solidFill>
              <a:latin typeface="Lato"/>
              <a:ea typeface="Lato"/>
              <a:cs typeface="Lato"/>
              <a:sym typeface="Lato"/>
            </a:endParaRPr>
          </a:p>
          <a:p>
            <a:pPr indent="0" lvl="0" marL="457200" rtl="0" algn="l">
              <a:spcBef>
                <a:spcPts val="0"/>
              </a:spcBef>
              <a:spcAft>
                <a:spcPts val="0"/>
              </a:spcAft>
              <a:buNone/>
            </a:pPr>
            <a:r>
              <a:rPr lang="en-US" sz="2800">
                <a:solidFill>
                  <a:srgbClr val="FFFFFF"/>
                </a:solidFill>
                <a:latin typeface="Lato"/>
                <a:ea typeface="Lato"/>
                <a:cs typeface="Lato"/>
                <a:sym typeface="Lato"/>
              </a:rPr>
              <a:t>b. Place the uncut mesh insert tray inside the solid, black horticultural tray</a:t>
            </a:r>
            <a:endParaRPr sz="2800">
              <a:solidFill>
                <a:srgbClr val="FFFFFF"/>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